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82" r:id="rId8"/>
    <p:sldId id="262" r:id="rId9"/>
    <p:sldId id="263" r:id="rId10"/>
    <p:sldId id="264" r:id="rId11"/>
    <p:sldId id="265" r:id="rId12"/>
    <p:sldId id="266" r:id="rId13"/>
    <p:sldId id="267" r:id="rId14"/>
    <p:sldId id="268" r:id="rId15"/>
    <p:sldId id="270" r:id="rId16"/>
    <p:sldId id="271" r:id="rId17"/>
    <p:sldId id="272" r:id="rId18"/>
    <p:sldId id="278" r:id="rId19"/>
    <p:sldId id="273" r:id="rId20"/>
    <p:sldId id="283" r:id="rId21"/>
    <p:sldId id="274" r:id="rId22"/>
    <p:sldId id="279" r:id="rId23"/>
    <p:sldId id="280" r:id="rId24"/>
    <p:sldId id="281" r:id="rId25"/>
    <p:sldId id="275" r:id="rId26"/>
    <p:sldId id="276" r:id="rId27"/>
    <p:sldId id="277"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76" d="100"/>
          <a:sy n="76" d="100"/>
        </p:scale>
        <p:origin x="126" y="7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4/9/2019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4/9/2019</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hyperlink" Target="https://www.oyez.org/cases/1988/87-1167"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www.ca2.uscourts.gov/decisions/isysquery/f27015be-3602-4049-9f6c-34962e0492fd/1/doc/15-3775_complete_enbanc_opn.pdf#xml=http://www.ca2.uscourts.gov/decisions/isysquery/f27015be-3602-4049-9f6c-34962e0492fd/1/hilite/" TargetMode="External"/><Relationship Id="rId2" Type="http://schemas.openxmlformats.org/officeDocument/2006/relationships/hyperlink" Target="https://www.americanbar.org/groups/litigation/publications/litigation-news/top-stories/2018/sexual-orientation-discrimination-claim-actionable-under-title-vii/" TargetMode="External"/><Relationship Id="rId1" Type="http://schemas.openxmlformats.org/officeDocument/2006/relationships/slideLayout" Target="../slideLayouts/slideLayout2.xml"/><Relationship Id="rId5" Type="http://schemas.openxmlformats.org/officeDocument/2006/relationships/hyperlink" Target="https://www.lifesitenews.com/opinion/democrats-equality-act-opens-the-door-to-legalized-pedophilia.-heres-how" TargetMode="External"/><Relationship Id="rId4" Type="http://schemas.openxmlformats.org/officeDocument/2006/relationships/hyperlink" Target="https://www.nyed.uscourts.gov/" TargetMode="External"/></Relationships>
</file>

<file path=ppt/slides/_rels/slide9.xml.rels><?xml version="1.0" encoding="UTF-8" standalone="yes"?>
<Relationships xmlns="http://schemas.openxmlformats.org/package/2006/relationships"><Relationship Id="rId2" Type="http://schemas.openxmlformats.org/officeDocument/2006/relationships/hyperlink" Target="https://www1.eeoc.gov/eeoc/newsroom/wysk/lgbt_examples_decisions.cfm?renderforprint=1"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merkley.senate.gov/imo/media/doc/BOM19195.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hrc.org/blog/a-man-was-fired-for-being-trans.-this-is-why-we-need-the-equality-act-now"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exnotgender.wordpress.com/2011/09/06/brennan-hungerford-response-to-making-shelters-safe-for-transgender-evacuee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genderidentitywatch.com/2013/05/27/vancouver-rape-relief-v-nixon-canada/" TargetMode="External"/><Relationship Id="rId2" Type="http://schemas.openxmlformats.org/officeDocument/2006/relationships/hyperlink" Target="https://www.law.cornell.edu/uscode/text/42/2000a" TargetMode="External"/><Relationship Id="rId1" Type="http://schemas.openxmlformats.org/officeDocument/2006/relationships/slideLayout" Target="../slideLayouts/slideLayout2.xml"/><Relationship Id="rId4" Type="http://schemas.openxmlformats.org/officeDocument/2006/relationships/hyperlink" Target="https://mirandayardley.com/en/jonathan-yaniv-is-a-predator/" TargetMode="External"/></Relationships>
</file>

<file path=ppt/slides/_rels/slide14.xml.rels><?xml version="1.0" encoding="UTF-8" standalone="yes"?>
<Relationships xmlns="http://schemas.openxmlformats.org/package/2006/relationships"><Relationship Id="rId2" Type="http://schemas.openxmlformats.org/officeDocument/2006/relationships/hyperlink" Target="https://www.law.cornell.edu/uscode/text/42/2000a-1"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law.cornell.edu/uscode/text/42/chapter-21/subchapter-III"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law.cornell.edu/uscode/text/42/2000d"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eeoc.gov/laws/practices/index.cfm" TargetMode="External"/><Relationship Id="rId2" Type="http://schemas.openxmlformats.org/officeDocument/2006/relationships/hyperlink" Target="https://www.law.cornell.edu/uscode/text/42/2000e-2"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civilrights.findlaw.com/discrimination/title-iii-of-the-civil-rights-act-of-1964-desegregation-of.html" TargetMode="External"/><Relationship Id="rId7" Type="http://schemas.openxmlformats.org/officeDocument/2006/relationships/hyperlink" Target="https://www2.ed.gov/about/offices/list/ocr/docs/tix_dis.html" TargetMode="External"/><Relationship Id="rId2" Type="http://schemas.openxmlformats.org/officeDocument/2006/relationships/hyperlink" Target="https://www.justice.gov/crt-22" TargetMode="External"/><Relationship Id="rId1" Type="http://schemas.openxmlformats.org/officeDocument/2006/relationships/slideLayout" Target="../slideLayouts/slideLayout2.xml"/><Relationship Id="rId6" Type="http://schemas.openxmlformats.org/officeDocument/2006/relationships/hyperlink" Target="https://www.eeoc.gov/laws/statutes/titlevii.cfm" TargetMode="External"/><Relationship Id="rId5" Type="http://schemas.openxmlformats.org/officeDocument/2006/relationships/hyperlink" Target="https://www.justice.gov/crt/fcs/TitleVI" TargetMode="External"/><Relationship Id="rId4" Type="http://schemas.openxmlformats.org/officeDocument/2006/relationships/hyperlink" Target="https://www.justice.gov/crt/fcs/TitleVI-Overview"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mgaleg.maryland.gov/2014RS/bills/sb/sb0212t.pdf" TargetMode="External"/><Relationship Id="rId2" Type="http://schemas.openxmlformats.org/officeDocument/2006/relationships/hyperlink" Target="https://radicalhubarchives.wordpress.com/2011/08/01/gender-identity-legislation-and-the-erosion-of-sex-based-legal-protections-for-females/"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mgaleg.maryland.gov/2014RS/bills/sb/sb0212t.pdf"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factcheckme.wordpress.com/2011/08/28/radfems-are-conservative/"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twitter.com/sea_feminism" TargetMode="External"/><Relationship Id="rId2" Type="http://schemas.openxmlformats.org/officeDocument/2006/relationships/hyperlink" Target="https://www.facebook.com/RadicalFeminismByTheSea/" TargetMode="External"/><Relationship Id="rId1" Type="http://schemas.openxmlformats.org/officeDocument/2006/relationships/slideLayout" Target="../slideLayouts/slideLayout2.xml"/><Relationship Id="rId4" Type="http://schemas.openxmlformats.org/officeDocument/2006/relationships/hyperlink" Target="https://www.instagram.com/sea_feminis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701FB-22B4-4A2A-8B91-5364581DBA93}"/>
              </a:ext>
            </a:extLst>
          </p:cNvPr>
          <p:cNvSpPr>
            <a:spLocks noGrp="1"/>
          </p:cNvSpPr>
          <p:nvPr>
            <p:ph type="ctrTitle"/>
          </p:nvPr>
        </p:nvSpPr>
        <p:spPr/>
        <p:txBody>
          <a:bodyPr/>
          <a:lstStyle/>
          <a:p>
            <a:r>
              <a:rPr lang="en-US" b="1" dirty="0"/>
              <a:t>Gender Identity and the law</a:t>
            </a:r>
          </a:p>
        </p:txBody>
      </p:sp>
      <p:sp>
        <p:nvSpPr>
          <p:cNvPr id="3" name="Subtitle 2">
            <a:extLst>
              <a:ext uri="{FF2B5EF4-FFF2-40B4-BE49-F238E27FC236}">
                <a16:creationId xmlns:a16="http://schemas.microsoft.com/office/drawing/2014/main" id="{08BDA3B3-A95B-4AEF-9559-F69E25F1A4DE}"/>
              </a:ext>
            </a:extLst>
          </p:cNvPr>
          <p:cNvSpPr>
            <a:spLocks noGrp="1"/>
          </p:cNvSpPr>
          <p:nvPr>
            <p:ph type="subTitle" idx="1"/>
          </p:nvPr>
        </p:nvSpPr>
        <p:spPr/>
        <p:txBody>
          <a:bodyPr/>
          <a:lstStyle/>
          <a:p>
            <a:r>
              <a:rPr lang="en-US" dirty="0">
                <a:solidFill>
                  <a:schemeClr val="tx1"/>
                </a:solidFill>
              </a:rPr>
              <a:t>Cathy </a:t>
            </a:r>
            <a:r>
              <a:rPr lang="en-US" dirty="0" err="1">
                <a:solidFill>
                  <a:schemeClr val="tx1"/>
                </a:solidFill>
              </a:rPr>
              <a:t>brennan</a:t>
            </a:r>
            <a:endParaRPr lang="en-US" dirty="0">
              <a:solidFill>
                <a:schemeClr val="tx1"/>
              </a:solidFill>
            </a:endParaRPr>
          </a:p>
          <a:p>
            <a:r>
              <a:rPr lang="en-US" dirty="0">
                <a:solidFill>
                  <a:schemeClr val="tx1"/>
                </a:solidFill>
              </a:rPr>
              <a:t>Radical Feminism by the Sea</a:t>
            </a:r>
          </a:p>
        </p:txBody>
      </p:sp>
    </p:spTree>
    <p:extLst>
      <p:ext uri="{BB962C8B-B14F-4D97-AF65-F5344CB8AC3E}">
        <p14:creationId xmlns:p14="http://schemas.microsoft.com/office/powerpoint/2010/main" val="3036993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B200C-4920-46B8-876F-4E3926549C81}"/>
              </a:ext>
            </a:extLst>
          </p:cNvPr>
          <p:cNvSpPr>
            <a:spLocks noGrp="1"/>
          </p:cNvSpPr>
          <p:nvPr>
            <p:ph type="title"/>
          </p:nvPr>
        </p:nvSpPr>
        <p:spPr/>
        <p:txBody>
          <a:bodyPr/>
          <a:lstStyle/>
          <a:p>
            <a:r>
              <a:rPr lang="en-US" b="1" dirty="0"/>
              <a:t>Why This Presentation?</a:t>
            </a:r>
          </a:p>
        </p:txBody>
      </p:sp>
      <p:sp>
        <p:nvSpPr>
          <p:cNvPr id="3" name="Content Placeholder 2">
            <a:extLst>
              <a:ext uri="{FF2B5EF4-FFF2-40B4-BE49-F238E27FC236}">
                <a16:creationId xmlns:a16="http://schemas.microsoft.com/office/drawing/2014/main" id="{A4D9E2CF-F4E7-4211-B15B-62A19D0FC4EA}"/>
              </a:ext>
            </a:extLst>
          </p:cNvPr>
          <p:cNvSpPr>
            <a:spLocks noGrp="1"/>
          </p:cNvSpPr>
          <p:nvPr>
            <p:ph sz="quarter" idx="13"/>
          </p:nvPr>
        </p:nvSpPr>
        <p:spPr/>
        <p:txBody>
          <a:bodyPr/>
          <a:lstStyle/>
          <a:p>
            <a:r>
              <a:rPr lang="en-US" dirty="0"/>
              <a:t>Discussion of the conundrum in law between “sex” and “gender identity”</a:t>
            </a:r>
          </a:p>
          <a:p>
            <a:r>
              <a:rPr lang="en-US" dirty="0"/>
              <a:t>Proposed solutions</a:t>
            </a:r>
          </a:p>
          <a:p>
            <a:r>
              <a:rPr lang="en-US" dirty="0"/>
              <a:t>Creating solidarity with constituencies to advance rights for women and girls in civil rights law</a:t>
            </a:r>
          </a:p>
        </p:txBody>
      </p:sp>
    </p:spTree>
    <p:extLst>
      <p:ext uri="{BB962C8B-B14F-4D97-AF65-F5344CB8AC3E}">
        <p14:creationId xmlns:p14="http://schemas.microsoft.com/office/powerpoint/2010/main" val="3369626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B2327-2284-4FDA-A8CA-98383FFBD101}"/>
              </a:ext>
            </a:extLst>
          </p:cNvPr>
          <p:cNvSpPr>
            <a:spLocks noGrp="1"/>
          </p:cNvSpPr>
          <p:nvPr>
            <p:ph type="title"/>
          </p:nvPr>
        </p:nvSpPr>
        <p:spPr/>
        <p:txBody>
          <a:bodyPr/>
          <a:lstStyle/>
          <a:p>
            <a:r>
              <a:rPr lang="en-US" b="1" dirty="0"/>
              <a:t>Guiding principles</a:t>
            </a:r>
          </a:p>
        </p:txBody>
      </p:sp>
      <p:sp>
        <p:nvSpPr>
          <p:cNvPr id="3" name="Content Placeholder 2">
            <a:extLst>
              <a:ext uri="{FF2B5EF4-FFF2-40B4-BE49-F238E27FC236}">
                <a16:creationId xmlns:a16="http://schemas.microsoft.com/office/drawing/2014/main" id="{606F2658-B038-49AA-9727-52A6882E22C0}"/>
              </a:ext>
            </a:extLst>
          </p:cNvPr>
          <p:cNvSpPr>
            <a:spLocks noGrp="1"/>
          </p:cNvSpPr>
          <p:nvPr>
            <p:ph sz="quarter" idx="13"/>
          </p:nvPr>
        </p:nvSpPr>
        <p:spPr/>
        <p:txBody>
          <a:bodyPr/>
          <a:lstStyle/>
          <a:p>
            <a:r>
              <a:rPr lang="en-US" dirty="0"/>
              <a:t>Women and girls matter</a:t>
            </a:r>
          </a:p>
          <a:p>
            <a:r>
              <a:rPr lang="en-US" dirty="0"/>
              <a:t>Irrational discrimination is wrong</a:t>
            </a:r>
          </a:p>
          <a:p>
            <a:r>
              <a:rPr lang="en-US" dirty="0"/>
              <a:t>People have a right to live their lives as they choose without harming others</a:t>
            </a:r>
          </a:p>
          <a:p>
            <a:r>
              <a:rPr lang="en-US" dirty="0"/>
              <a:t>Transgender people have a right to exist and be happy</a:t>
            </a:r>
          </a:p>
          <a:p>
            <a:r>
              <a:rPr lang="en-US" dirty="0"/>
              <a:t>Try not to be an asshole</a:t>
            </a:r>
          </a:p>
        </p:txBody>
      </p:sp>
    </p:spTree>
    <p:extLst>
      <p:ext uri="{BB962C8B-B14F-4D97-AF65-F5344CB8AC3E}">
        <p14:creationId xmlns:p14="http://schemas.microsoft.com/office/powerpoint/2010/main" val="3296409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AF673-E28C-4671-A6B8-272C1F226404}"/>
              </a:ext>
            </a:extLst>
          </p:cNvPr>
          <p:cNvSpPr>
            <a:spLocks noGrp="1"/>
          </p:cNvSpPr>
          <p:nvPr>
            <p:ph type="title"/>
          </p:nvPr>
        </p:nvSpPr>
        <p:spPr>
          <a:xfrm>
            <a:off x="913774" y="828563"/>
            <a:ext cx="10351752" cy="593837"/>
          </a:xfrm>
        </p:spPr>
        <p:txBody>
          <a:bodyPr>
            <a:normAutofit fontScale="90000"/>
          </a:bodyPr>
          <a:lstStyle/>
          <a:p>
            <a:r>
              <a:rPr lang="en-US" b="1" dirty="0"/>
              <a:t>Title VII – A Primer</a:t>
            </a:r>
          </a:p>
        </p:txBody>
      </p:sp>
      <p:sp>
        <p:nvSpPr>
          <p:cNvPr id="3" name="Text Placeholder 2">
            <a:extLst>
              <a:ext uri="{FF2B5EF4-FFF2-40B4-BE49-F238E27FC236}">
                <a16:creationId xmlns:a16="http://schemas.microsoft.com/office/drawing/2014/main" id="{7A872ADD-6470-42C5-A7A0-B7F84EA5DFBC}"/>
              </a:ext>
            </a:extLst>
          </p:cNvPr>
          <p:cNvSpPr>
            <a:spLocks noGrp="1"/>
          </p:cNvSpPr>
          <p:nvPr>
            <p:ph type="body" idx="1"/>
          </p:nvPr>
        </p:nvSpPr>
        <p:spPr>
          <a:xfrm>
            <a:off x="913774" y="1422400"/>
            <a:ext cx="10351752" cy="4607037"/>
          </a:xfrm>
        </p:spPr>
        <p:txBody>
          <a:bodyPr>
            <a:normAutofit fontScale="85000" lnSpcReduction="10000"/>
          </a:bodyPr>
          <a:lstStyle/>
          <a:p>
            <a:pPr algn="l"/>
            <a:endParaRPr lang="en-US" dirty="0">
              <a:solidFill>
                <a:schemeClr val="tx1"/>
              </a:solidFill>
            </a:endParaRPr>
          </a:p>
          <a:p>
            <a:pPr algn="l"/>
            <a:r>
              <a:rPr lang="en-US" dirty="0">
                <a:solidFill>
                  <a:schemeClr val="tx1"/>
                </a:solidFill>
              </a:rPr>
              <a:t>1. Sex discrimination involves treating someone (an applicant or employee) unfavorably because of that person's sex.</a:t>
            </a:r>
          </a:p>
          <a:p>
            <a:pPr algn="l"/>
            <a:r>
              <a:rPr lang="en-US" dirty="0">
                <a:solidFill>
                  <a:schemeClr val="tx1"/>
                </a:solidFill>
              </a:rPr>
              <a:t>2. Discrimination against an individual because of gender identity, including transgender status, or because of sexual orientation is discrimination because of sex in violation of Title VII. </a:t>
            </a:r>
          </a:p>
          <a:p>
            <a:pPr algn="l"/>
            <a:r>
              <a:rPr lang="en-US" dirty="0">
                <a:solidFill>
                  <a:schemeClr val="tx1"/>
                </a:solidFill>
              </a:rPr>
              <a:t>3. The law forbids discrimination when it comes to any aspect of employment, including hiring, firing, pay, job assignments, promotions, layoff, training, fringe benefits, and any other term or condition of employment.</a:t>
            </a:r>
          </a:p>
          <a:p>
            <a:pPr algn="l"/>
            <a:r>
              <a:rPr lang="en-US" dirty="0">
                <a:solidFill>
                  <a:schemeClr val="tx1"/>
                </a:solidFill>
              </a:rPr>
              <a:t>4. It is unlawful to harass a person because of that person's sex. Harassment can include "sexual harassment" or unwelcome sexual advances, requests for sexual favors, and other verbal or physical harassment of a sexual nature. Harassment does not have to be of a sexual nature, however, and can include offensive remarks about a person's sex. For example, it is illegal to harass a woman by making offensive comments about women in general.</a:t>
            </a:r>
          </a:p>
          <a:p>
            <a:pPr algn="l"/>
            <a:endParaRPr lang="en-US" dirty="0">
              <a:solidFill>
                <a:schemeClr val="tx1"/>
              </a:solidFill>
            </a:endParaRPr>
          </a:p>
        </p:txBody>
      </p:sp>
      <p:sp>
        <p:nvSpPr>
          <p:cNvPr id="4" name="Title 1">
            <a:extLst>
              <a:ext uri="{FF2B5EF4-FFF2-40B4-BE49-F238E27FC236}">
                <a16:creationId xmlns:a16="http://schemas.microsoft.com/office/drawing/2014/main" id="{C5E1A53E-A3A9-4873-8785-1CCD45EBA8C5}"/>
              </a:ext>
            </a:extLst>
          </p:cNvPr>
          <p:cNvSpPr txBox="1">
            <a:spLocks/>
          </p:cNvSpPr>
          <p:nvPr/>
        </p:nvSpPr>
        <p:spPr>
          <a:xfrm>
            <a:off x="1066174" y="980963"/>
            <a:ext cx="10351752" cy="593837"/>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4000" kern="1200" cap="all" baseline="0">
                <a:solidFill>
                  <a:schemeClr val="tx1"/>
                </a:solidFill>
                <a:effectLst/>
                <a:latin typeface="+mj-lt"/>
                <a:ea typeface="+mj-ea"/>
                <a:cs typeface="+mj-cs"/>
              </a:defRPr>
            </a:lvl1pPr>
          </a:lstStyle>
          <a:p>
            <a:endParaRPr lang="en-US" dirty="0"/>
          </a:p>
        </p:txBody>
      </p:sp>
    </p:spTree>
    <p:extLst>
      <p:ext uri="{BB962C8B-B14F-4D97-AF65-F5344CB8AC3E}">
        <p14:creationId xmlns:p14="http://schemas.microsoft.com/office/powerpoint/2010/main" val="60310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F16A3-A658-4FE8-9925-484DD30CF113}"/>
              </a:ext>
            </a:extLst>
          </p:cNvPr>
          <p:cNvSpPr>
            <a:spLocks noGrp="1"/>
          </p:cNvSpPr>
          <p:nvPr>
            <p:ph type="title"/>
          </p:nvPr>
        </p:nvSpPr>
        <p:spPr>
          <a:xfrm>
            <a:off x="913774" y="828563"/>
            <a:ext cx="10351752" cy="720837"/>
          </a:xfrm>
        </p:spPr>
        <p:txBody>
          <a:bodyPr/>
          <a:lstStyle/>
          <a:p>
            <a:r>
              <a:rPr lang="en-US" b="1" dirty="0"/>
              <a:t>Title vii</a:t>
            </a:r>
          </a:p>
        </p:txBody>
      </p:sp>
      <p:sp>
        <p:nvSpPr>
          <p:cNvPr id="3" name="Text Placeholder 2">
            <a:extLst>
              <a:ext uri="{FF2B5EF4-FFF2-40B4-BE49-F238E27FC236}">
                <a16:creationId xmlns:a16="http://schemas.microsoft.com/office/drawing/2014/main" id="{404C79AD-B6B4-4E73-B761-75B42D9EAF5C}"/>
              </a:ext>
            </a:extLst>
          </p:cNvPr>
          <p:cNvSpPr>
            <a:spLocks noGrp="1"/>
          </p:cNvSpPr>
          <p:nvPr>
            <p:ph type="body" idx="1"/>
          </p:nvPr>
        </p:nvSpPr>
        <p:spPr>
          <a:xfrm>
            <a:off x="913774" y="1549401"/>
            <a:ext cx="10351752" cy="4480036"/>
          </a:xfrm>
        </p:spPr>
        <p:txBody>
          <a:bodyPr/>
          <a:lstStyle/>
          <a:p>
            <a:pPr marL="342900" indent="-342900" algn="l">
              <a:buFont typeface="Arial" panose="020B0604020202020204" pitchFamily="34" charset="0"/>
              <a:buChar char="•"/>
            </a:pPr>
            <a:endParaRPr lang="en-US" dirty="0">
              <a:solidFill>
                <a:schemeClr val="tx1"/>
              </a:solidFill>
            </a:endParaRPr>
          </a:p>
          <a:p>
            <a:pPr marL="342900" indent="-342900" algn="l">
              <a:buFont typeface="Arial" panose="020B0604020202020204" pitchFamily="34" charset="0"/>
              <a:buChar char="•"/>
            </a:pPr>
            <a:r>
              <a:rPr lang="en-US" dirty="0">
                <a:solidFill>
                  <a:schemeClr val="tx1"/>
                </a:solidFill>
              </a:rPr>
              <a:t>An employment policy or practice that applies to everyone, regardless of sex, can be illegal if it has a negative impact on the employment of people of a certain sex and is not job-related or necessary to the operation of the business.</a:t>
            </a:r>
          </a:p>
          <a:p>
            <a:pPr marL="342900" indent="-342900" algn="l">
              <a:buFont typeface="Arial" panose="020B0604020202020204" pitchFamily="34" charset="0"/>
              <a:buChar char="•"/>
            </a:pPr>
            <a:r>
              <a:rPr lang="en-US" dirty="0">
                <a:solidFill>
                  <a:schemeClr val="tx1"/>
                </a:solidFill>
              </a:rPr>
              <a:t>Such policy can be explicit (no women allowed to operate a piece of equipment) or neutral (no employees allowed to operate a piece of equipment if they cannot bench press 200 pounds).</a:t>
            </a:r>
          </a:p>
          <a:p>
            <a:pPr marL="342900" indent="-342900" algn="l">
              <a:buFont typeface="Arial" panose="020B0604020202020204" pitchFamily="34" charset="0"/>
              <a:buChar char="•"/>
            </a:pPr>
            <a:r>
              <a:rPr lang="en-US" dirty="0">
                <a:solidFill>
                  <a:schemeClr val="tx1"/>
                </a:solidFill>
              </a:rPr>
              <a:t>Such policy can be challenged under disparate impact or disparate treatment theory (we will not discuss this today).</a:t>
            </a:r>
          </a:p>
          <a:p>
            <a:endParaRPr lang="en-US" dirty="0">
              <a:solidFill>
                <a:schemeClr val="tx1"/>
              </a:solidFill>
            </a:endParaRPr>
          </a:p>
        </p:txBody>
      </p:sp>
    </p:spTree>
    <p:extLst>
      <p:ext uri="{BB962C8B-B14F-4D97-AF65-F5344CB8AC3E}">
        <p14:creationId xmlns:p14="http://schemas.microsoft.com/office/powerpoint/2010/main" val="2034991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47DE9-827F-42CE-80C0-C7DCE3EAF042}"/>
              </a:ext>
            </a:extLst>
          </p:cNvPr>
          <p:cNvSpPr>
            <a:spLocks noGrp="1"/>
          </p:cNvSpPr>
          <p:nvPr>
            <p:ph type="title"/>
          </p:nvPr>
        </p:nvSpPr>
        <p:spPr/>
        <p:txBody>
          <a:bodyPr/>
          <a:lstStyle/>
          <a:p>
            <a:r>
              <a:rPr lang="en-US" b="1" dirty="0"/>
              <a:t>Title vii &amp; Price </a:t>
            </a:r>
            <a:r>
              <a:rPr lang="en-US" b="1" dirty="0" err="1"/>
              <a:t>waterhouse</a:t>
            </a:r>
            <a:endParaRPr lang="en-US" b="1" dirty="0"/>
          </a:p>
        </p:txBody>
      </p:sp>
      <p:sp>
        <p:nvSpPr>
          <p:cNvPr id="3" name="Content Placeholder 2">
            <a:extLst>
              <a:ext uri="{FF2B5EF4-FFF2-40B4-BE49-F238E27FC236}">
                <a16:creationId xmlns:a16="http://schemas.microsoft.com/office/drawing/2014/main" id="{B2F1C48A-C826-43B6-ABED-C30F8E12FAB1}"/>
              </a:ext>
            </a:extLst>
          </p:cNvPr>
          <p:cNvSpPr>
            <a:spLocks noGrp="1"/>
          </p:cNvSpPr>
          <p:nvPr>
            <p:ph sz="quarter" idx="13"/>
          </p:nvPr>
        </p:nvSpPr>
        <p:spPr>
          <a:xfrm>
            <a:off x="913774" y="1739900"/>
            <a:ext cx="10363826" cy="4499583"/>
          </a:xfrm>
        </p:spPr>
        <p:txBody>
          <a:bodyPr>
            <a:normAutofit fontScale="77500" lnSpcReduction="20000"/>
          </a:bodyPr>
          <a:lstStyle/>
          <a:p>
            <a:r>
              <a:rPr lang="en-US" dirty="0"/>
              <a:t>Prior to </a:t>
            </a:r>
            <a:r>
              <a:rPr lang="en-US" b="1" dirty="0">
                <a:hlinkClick r:id="rId2"/>
              </a:rPr>
              <a:t>Price Waterhouse v. Hopkins</a:t>
            </a:r>
            <a:r>
              <a:rPr lang="en-US" dirty="0"/>
              <a:t>, courts did not recognize sex discrimination to include discrimination based on sex stereotypes.</a:t>
            </a:r>
          </a:p>
          <a:p>
            <a:r>
              <a:rPr lang="en-US" dirty="0"/>
              <a:t>In </a:t>
            </a:r>
            <a:r>
              <a:rPr lang="en-US" b="1" dirty="0"/>
              <a:t>price Waterhouse</a:t>
            </a:r>
            <a:r>
              <a:rPr lang="en-US" dirty="0"/>
              <a:t>, The Supreme Court recognized that employment discrimination based on sex stereotypes (e.g., assumptions and/or expectations about how persons of a certain sex should dress, behave, etc.) is unlawful sex discrimination under Title VII. Price Waterhouse had denied Ann Hopkins a promotion in part because other partners at the firm felt that she did not act as woman should act. She was told, among other things, that she needed to "walk more femininely, talk more femininely, [and] dress more femininely" in order to secure a partnership. </a:t>
            </a:r>
            <a:r>
              <a:rPr lang="en-US" u="sng" dirty="0"/>
              <a:t>Id</a:t>
            </a:r>
            <a:r>
              <a:rPr lang="en-US" dirty="0"/>
              <a:t>. at 230-31, 235. The Court found that this constituted evidence of sex discrimination as "[i]n the . . . context of sex stereotyping, an employer who acts on the basis of a belief that a woman cannot be aggressive, or that she must not be, has acted on the basis of gender." </a:t>
            </a:r>
            <a:r>
              <a:rPr lang="en-US" u="sng" dirty="0"/>
              <a:t>Id</a:t>
            </a:r>
            <a:r>
              <a:rPr lang="en-US" dirty="0"/>
              <a:t>. at 250. The Court further explained that Title VII's "because of sex" provision strikes at the "entire spectrum of disparate treatment of men and women resulting from sex stereotypes." </a:t>
            </a:r>
            <a:r>
              <a:rPr lang="en-US" u="sng" dirty="0"/>
              <a:t>Id</a:t>
            </a:r>
            <a:r>
              <a:rPr lang="en-US" i="1" dirty="0"/>
              <a:t>.</a:t>
            </a:r>
            <a:endParaRPr lang="en-US" dirty="0"/>
          </a:p>
          <a:p>
            <a:r>
              <a:rPr lang="en-US" dirty="0"/>
              <a:t>The equality act seeks to codify the sex stereotypes concept in two ways – by explicitly defining “sex” to include “a sex stereotype” and by adding a definition of gender identity that is premised on sex stereotypes. </a:t>
            </a:r>
          </a:p>
          <a:p>
            <a:endParaRPr lang="en-US" dirty="0"/>
          </a:p>
          <a:p>
            <a:endParaRPr lang="en-US" dirty="0"/>
          </a:p>
        </p:txBody>
      </p:sp>
    </p:spTree>
    <p:extLst>
      <p:ext uri="{BB962C8B-B14F-4D97-AF65-F5344CB8AC3E}">
        <p14:creationId xmlns:p14="http://schemas.microsoft.com/office/powerpoint/2010/main" val="3930069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nn Hopkins">
            <a:hlinkClick r:id="" action="ppaction://media"/>
            <a:extLst>
              <a:ext uri="{FF2B5EF4-FFF2-40B4-BE49-F238E27FC236}">
                <a16:creationId xmlns:a16="http://schemas.microsoft.com/office/drawing/2014/main" id="{389A4314-21B6-4E6F-918F-CF98873338F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81200" y="952500"/>
            <a:ext cx="8229600" cy="5286984"/>
          </a:xfrm>
          <a:prstGeom prst="rect">
            <a:avLst/>
          </a:prstGeom>
        </p:spPr>
      </p:pic>
      <p:sp>
        <p:nvSpPr>
          <p:cNvPr id="7" name="Title 6">
            <a:extLst>
              <a:ext uri="{FF2B5EF4-FFF2-40B4-BE49-F238E27FC236}">
                <a16:creationId xmlns:a16="http://schemas.microsoft.com/office/drawing/2014/main" id="{23E9C732-939D-45F1-88AF-3404EB008E68}"/>
              </a:ext>
            </a:extLst>
          </p:cNvPr>
          <p:cNvSpPr>
            <a:spLocks noGrp="1"/>
          </p:cNvSpPr>
          <p:nvPr>
            <p:ph type="title"/>
          </p:nvPr>
        </p:nvSpPr>
        <p:spPr/>
        <p:txBody>
          <a:bodyPr/>
          <a:lstStyle/>
          <a:p>
            <a:r>
              <a:rPr lang="en-US" dirty="0">
                <a:solidFill>
                  <a:schemeClr val="bg1"/>
                </a:solidFill>
              </a:rPr>
              <a:t>Ann Hopkins is a hero</a:t>
            </a:r>
          </a:p>
        </p:txBody>
      </p:sp>
    </p:spTree>
    <p:extLst>
      <p:ext uri="{BB962C8B-B14F-4D97-AF65-F5344CB8AC3E}">
        <p14:creationId xmlns:p14="http://schemas.microsoft.com/office/powerpoint/2010/main" val="434170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423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C3439-B457-44E2-B959-5298C35B6325}"/>
              </a:ext>
            </a:extLst>
          </p:cNvPr>
          <p:cNvSpPr>
            <a:spLocks noGrp="1"/>
          </p:cNvSpPr>
          <p:nvPr>
            <p:ph type="title"/>
          </p:nvPr>
        </p:nvSpPr>
        <p:spPr/>
        <p:txBody>
          <a:bodyPr/>
          <a:lstStyle/>
          <a:p>
            <a:r>
              <a:rPr lang="en-US" b="1" dirty="0"/>
              <a:t>Title vii &amp; sexual orientation</a:t>
            </a:r>
          </a:p>
        </p:txBody>
      </p:sp>
      <p:sp>
        <p:nvSpPr>
          <p:cNvPr id="3" name="Content Placeholder 2">
            <a:extLst>
              <a:ext uri="{FF2B5EF4-FFF2-40B4-BE49-F238E27FC236}">
                <a16:creationId xmlns:a16="http://schemas.microsoft.com/office/drawing/2014/main" id="{58314F6C-E2DC-41C2-A7CF-627C2D1F772C}"/>
              </a:ext>
            </a:extLst>
          </p:cNvPr>
          <p:cNvSpPr>
            <a:spLocks noGrp="1"/>
          </p:cNvSpPr>
          <p:nvPr>
            <p:ph sz="quarter" idx="13"/>
          </p:nvPr>
        </p:nvSpPr>
        <p:spPr/>
        <p:txBody>
          <a:bodyPr>
            <a:noAutofit/>
          </a:bodyPr>
          <a:lstStyle/>
          <a:p>
            <a:r>
              <a:rPr lang="en-US" sz="1400" dirty="0"/>
              <a:t>Courts have in the past rejected lawsuits attempting to use title </a:t>
            </a:r>
            <a:r>
              <a:rPr lang="en-US" sz="1400" dirty="0" err="1"/>
              <a:t>vii’s</a:t>
            </a:r>
            <a:r>
              <a:rPr lang="en-US" sz="1400" dirty="0"/>
              <a:t> ban on sex discrimination by gay and lesbian people who were adversely affected in the workplace due to their sexual orientation (this is why we need the Equality act).</a:t>
            </a:r>
          </a:p>
          <a:p>
            <a:r>
              <a:rPr lang="en-US" sz="1400" dirty="0">
                <a:hlinkClick r:id="rId2"/>
              </a:rPr>
              <a:t>Recently there is a split in the federal circuit courts of appeal on this issue</a:t>
            </a:r>
            <a:r>
              <a:rPr lang="en-US" sz="1400" dirty="0"/>
              <a:t>. </a:t>
            </a:r>
          </a:p>
          <a:p>
            <a:r>
              <a:rPr lang="en-US" sz="1400" dirty="0"/>
              <a:t>In </a:t>
            </a:r>
            <a:r>
              <a:rPr lang="en-US" sz="1400" i="1" dirty="0" err="1">
                <a:hlinkClick r:id="rId3"/>
              </a:rPr>
              <a:t>Zarda</a:t>
            </a:r>
            <a:r>
              <a:rPr lang="en-US" sz="1400" i="1" dirty="0">
                <a:hlinkClick r:id="rId3"/>
              </a:rPr>
              <a:t> v. Altitude Express</a:t>
            </a:r>
            <a:r>
              <a:rPr lang="en-US" sz="1400" i="1" dirty="0"/>
              <a:t>, </a:t>
            </a:r>
            <a:r>
              <a:rPr lang="en-US" sz="1400" dirty="0"/>
              <a:t>an employee sued his employer alleging sex discrimination in violation of Title VII. The employee, a gay man, claimed his employer fired him solely because he had disclosed his sexual orientation to a client. The </a:t>
            </a:r>
            <a:r>
              <a:rPr lang="en-US" sz="1400" dirty="0">
                <a:hlinkClick r:id="rId4"/>
              </a:rPr>
              <a:t>U.S. District Court for the Eastern District of New York</a:t>
            </a:r>
            <a:r>
              <a:rPr lang="en-US" sz="1400" dirty="0"/>
              <a:t> granted summary judgment to the employer, concluding the employee had failed to show he had been discriminated against because of his sex. The Second Circuit reversed, holding sexual orientation discrimination claims actionable under Title VII as a subset of sex discrimination. </a:t>
            </a:r>
          </a:p>
          <a:p>
            <a:r>
              <a:rPr lang="en-US" sz="1400" dirty="0"/>
              <a:t>The equality act Tries to remedy this inconsistency by defining “sex” to include sexual orientation. The bill defines sexual orientation as homosexuality, heterosexuality or bisexuality. </a:t>
            </a:r>
            <a:r>
              <a:rPr lang="en-US" sz="1400" dirty="0">
                <a:hlinkClick r:id="rId5"/>
              </a:rPr>
              <a:t>It does not include pedophilia, despite the claims of Lifesitenews.com, a website regularly shared by stupid people on the internet.</a:t>
            </a:r>
            <a:endParaRPr lang="en-US" sz="1400" dirty="0"/>
          </a:p>
          <a:p>
            <a:pPr marL="0" indent="0">
              <a:buNone/>
            </a:pPr>
            <a:endParaRPr lang="en-US" sz="1400" dirty="0"/>
          </a:p>
          <a:p>
            <a:pPr marL="0" indent="0">
              <a:buNone/>
            </a:pPr>
            <a:r>
              <a:rPr lang="en-US" sz="1400" dirty="0"/>
              <a:t> </a:t>
            </a:r>
          </a:p>
          <a:p>
            <a:endParaRPr lang="en-US" sz="1400" dirty="0"/>
          </a:p>
        </p:txBody>
      </p:sp>
    </p:spTree>
    <p:extLst>
      <p:ext uri="{BB962C8B-B14F-4D97-AF65-F5344CB8AC3E}">
        <p14:creationId xmlns:p14="http://schemas.microsoft.com/office/powerpoint/2010/main" val="2987457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4A127-FB33-497B-868F-4BD72044D718}"/>
              </a:ext>
            </a:extLst>
          </p:cNvPr>
          <p:cNvSpPr>
            <a:spLocks noGrp="1"/>
          </p:cNvSpPr>
          <p:nvPr>
            <p:ph type="title"/>
          </p:nvPr>
        </p:nvSpPr>
        <p:spPr/>
        <p:txBody>
          <a:bodyPr/>
          <a:lstStyle/>
          <a:p>
            <a:r>
              <a:rPr lang="en-US" b="1" dirty="0"/>
              <a:t>Title VII &amp; Gender identity </a:t>
            </a:r>
          </a:p>
        </p:txBody>
      </p:sp>
      <p:sp>
        <p:nvSpPr>
          <p:cNvPr id="3" name="Content Placeholder 2">
            <a:extLst>
              <a:ext uri="{FF2B5EF4-FFF2-40B4-BE49-F238E27FC236}">
                <a16:creationId xmlns:a16="http://schemas.microsoft.com/office/drawing/2014/main" id="{339118C8-288A-4FCA-B950-A55B3113B8A0}"/>
              </a:ext>
            </a:extLst>
          </p:cNvPr>
          <p:cNvSpPr>
            <a:spLocks noGrp="1"/>
          </p:cNvSpPr>
          <p:nvPr>
            <p:ph sz="quarter" idx="13"/>
          </p:nvPr>
        </p:nvSpPr>
        <p:spPr/>
        <p:txBody>
          <a:bodyPr>
            <a:normAutofit fontScale="77500" lnSpcReduction="20000"/>
          </a:bodyPr>
          <a:lstStyle/>
          <a:p>
            <a:r>
              <a:rPr lang="en-US" dirty="0">
                <a:hlinkClick r:id="rId2"/>
              </a:rPr>
              <a:t>There is very good case law under Title Vii recognizing “gender identity” as an aspect of sex that is worthy of protection, thanks to the </a:t>
            </a:r>
            <a:r>
              <a:rPr lang="en-US" b="1" dirty="0">
                <a:hlinkClick r:id="rId2"/>
              </a:rPr>
              <a:t>Price Waterhouse </a:t>
            </a:r>
            <a:r>
              <a:rPr lang="en-US" dirty="0">
                <a:hlinkClick r:id="rId2"/>
              </a:rPr>
              <a:t>case.</a:t>
            </a:r>
            <a:endParaRPr lang="en-US" dirty="0"/>
          </a:p>
          <a:p>
            <a:r>
              <a:rPr lang="en-US" dirty="0"/>
              <a:t>None of the cases are </a:t>
            </a:r>
            <a:r>
              <a:rPr lang="en-US" dirty="0" err="1"/>
              <a:t>u.s.</a:t>
            </a:r>
            <a:r>
              <a:rPr lang="en-US" dirty="0"/>
              <a:t> supreme court cases, so the Equality Act also seeks to codify </a:t>
            </a:r>
            <a:r>
              <a:rPr lang="en-US" dirty="0" err="1"/>
              <a:t>thIS</a:t>
            </a:r>
            <a:r>
              <a:rPr lang="en-US" dirty="0"/>
              <a:t> line of cases.</a:t>
            </a:r>
          </a:p>
          <a:p>
            <a:r>
              <a:rPr lang="en-US" dirty="0"/>
              <a:t>The Equality Act defines “Gender Identity” as “the gender-related identity, appearance, mannerisms, or other gender-related characteristics of an individual, regardless of the individual’s designated sex at birth.”</a:t>
            </a:r>
          </a:p>
          <a:p>
            <a:r>
              <a:rPr lang="en-US" dirty="0"/>
              <a:t>We should all agree the definition of gender identity is only understandable so long as one understands how sex stereotypes work. </a:t>
            </a:r>
          </a:p>
          <a:p>
            <a:r>
              <a:rPr lang="en-US" b="1" dirty="0"/>
              <a:t>We should also agree that discrimination based on gender identity is generally wrong in most contexts.</a:t>
            </a:r>
          </a:p>
        </p:txBody>
      </p:sp>
    </p:spTree>
    <p:extLst>
      <p:ext uri="{BB962C8B-B14F-4D97-AF65-F5344CB8AC3E}">
        <p14:creationId xmlns:p14="http://schemas.microsoft.com/office/powerpoint/2010/main" val="1965874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9C376-EF33-4C4A-B4F7-56926CC98A7E}"/>
              </a:ext>
            </a:extLst>
          </p:cNvPr>
          <p:cNvSpPr>
            <a:spLocks noGrp="1"/>
          </p:cNvSpPr>
          <p:nvPr>
            <p:ph type="title"/>
          </p:nvPr>
        </p:nvSpPr>
        <p:spPr/>
        <p:txBody>
          <a:bodyPr/>
          <a:lstStyle/>
          <a:p>
            <a:r>
              <a:rPr lang="en-US" b="1" dirty="0"/>
              <a:t>The Equality Act</a:t>
            </a:r>
          </a:p>
        </p:txBody>
      </p:sp>
      <p:sp>
        <p:nvSpPr>
          <p:cNvPr id="3" name="Content Placeholder 2">
            <a:extLst>
              <a:ext uri="{FF2B5EF4-FFF2-40B4-BE49-F238E27FC236}">
                <a16:creationId xmlns:a16="http://schemas.microsoft.com/office/drawing/2014/main" id="{1045AC50-BE2C-4007-83DB-1B442FCF384F}"/>
              </a:ext>
            </a:extLst>
          </p:cNvPr>
          <p:cNvSpPr>
            <a:spLocks noGrp="1"/>
          </p:cNvSpPr>
          <p:nvPr>
            <p:ph sz="quarter" idx="13"/>
          </p:nvPr>
        </p:nvSpPr>
        <p:spPr/>
        <p:txBody>
          <a:bodyPr/>
          <a:lstStyle/>
          <a:p>
            <a:r>
              <a:rPr lang="en-US" dirty="0"/>
              <a:t>The </a:t>
            </a:r>
            <a:r>
              <a:rPr lang="en-US" dirty="0">
                <a:hlinkClick r:id="rId2"/>
              </a:rPr>
              <a:t>Equality Act </a:t>
            </a:r>
            <a:r>
              <a:rPr lang="en-US" dirty="0"/>
              <a:t>covers a number of federal laws, including:</a:t>
            </a:r>
          </a:p>
          <a:p>
            <a:pPr lvl="1"/>
            <a:r>
              <a:rPr lang="en-US" dirty="0"/>
              <a:t>Employment</a:t>
            </a:r>
          </a:p>
          <a:p>
            <a:pPr lvl="1"/>
            <a:r>
              <a:rPr lang="en-US" dirty="0"/>
              <a:t>Housing</a:t>
            </a:r>
          </a:p>
          <a:p>
            <a:pPr lvl="1"/>
            <a:r>
              <a:rPr lang="en-US" dirty="0"/>
              <a:t>Credit</a:t>
            </a:r>
          </a:p>
          <a:p>
            <a:pPr lvl="1"/>
            <a:r>
              <a:rPr lang="en-US" dirty="0"/>
              <a:t>Education</a:t>
            </a:r>
          </a:p>
          <a:p>
            <a:pPr lvl="1"/>
            <a:r>
              <a:rPr lang="en-US" dirty="0"/>
              <a:t>Public Accommodations</a:t>
            </a:r>
          </a:p>
          <a:p>
            <a:pPr lvl="1"/>
            <a:r>
              <a:rPr lang="en-US" dirty="0"/>
              <a:t>Federally-funded programs</a:t>
            </a:r>
          </a:p>
          <a:p>
            <a:pPr lvl="1"/>
            <a:r>
              <a:rPr lang="en-US" dirty="0"/>
              <a:t>Jury service </a:t>
            </a:r>
          </a:p>
        </p:txBody>
      </p:sp>
    </p:spTree>
    <p:extLst>
      <p:ext uri="{BB962C8B-B14F-4D97-AF65-F5344CB8AC3E}">
        <p14:creationId xmlns:p14="http://schemas.microsoft.com/office/powerpoint/2010/main" val="2676980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8B3FB-49F1-49BC-814B-E8C266632212}"/>
              </a:ext>
            </a:extLst>
          </p:cNvPr>
          <p:cNvSpPr>
            <a:spLocks noGrp="1"/>
          </p:cNvSpPr>
          <p:nvPr>
            <p:ph type="title"/>
          </p:nvPr>
        </p:nvSpPr>
        <p:spPr/>
        <p:txBody>
          <a:bodyPr/>
          <a:lstStyle/>
          <a:p>
            <a:r>
              <a:rPr lang="en-US" b="1" dirty="0"/>
              <a:t>The Equality Act</a:t>
            </a:r>
          </a:p>
        </p:txBody>
      </p:sp>
      <p:sp>
        <p:nvSpPr>
          <p:cNvPr id="3" name="Content Placeholder 2">
            <a:extLst>
              <a:ext uri="{FF2B5EF4-FFF2-40B4-BE49-F238E27FC236}">
                <a16:creationId xmlns:a16="http://schemas.microsoft.com/office/drawing/2014/main" id="{1BAAA5F7-FD05-46DE-9667-93DFA418008A}"/>
              </a:ext>
            </a:extLst>
          </p:cNvPr>
          <p:cNvSpPr>
            <a:spLocks noGrp="1"/>
          </p:cNvSpPr>
          <p:nvPr>
            <p:ph sz="quarter" idx="13"/>
          </p:nvPr>
        </p:nvSpPr>
        <p:spPr/>
        <p:txBody>
          <a:bodyPr/>
          <a:lstStyle/>
          <a:p>
            <a:r>
              <a:rPr lang="en-US" dirty="0"/>
              <a:t>Hopefully, we can agree that no one should be denied credit, housing , </a:t>
            </a:r>
            <a:r>
              <a:rPr lang="en-US" dirty="0">
                <a:hlinkClick r:id="rId2"/>
              </a:rPr>
              <a:t>employment</a:t>
            </a:r>
            <a:r>
              <a:rPr lang="en-US" dirty="0"/>
              <a:t> or access to actually public accommodations because they are transgender. Right?</a:t>
            </a:r>
          </a:p>
          <a:p>
            <a:r>
              <a:rPr lang="en-US" b="1" i="1" u="sng" dirty="0"/>
              <a:t>If you don’t agree with that, you might be a bigot, sorry.</a:t>
            </a:r>
          </a:p>
          <a:p>
            <a:r>
              <a:rPr lang="en-US" b="1" dirty="0"/>
              <a:t>If you don’t think someone can be on a jury because they are transgender, you are … beyond my care.</a:t>
            </a:r>
          </a:p>
          <a:p>
            <a:r>
              <a:rPr lang="en-US" dirty="0"/>
              <a:t>Moving on….</a:t>
            </a:r>
          </a:p>
        </p:txBody>
      </p:sp>
    </p:spTree>
    <p:extLst>
      <p:ext uri="{BB962C8B-B14F-4D97-AF65-F5344CB8AC3E}">
        <p14:creationId xmlns:p14="http://schemas.microsoft.com/office/powerpoint/2010/main" val="2264512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79F89-E9EE-4FBC-A8B3-45AD6CB8D647}"/>
              </a:ext>
            </a:extLst>
          </p:cNvPr>
          <p:cNvSpPr>
            <a:spLocks noGrp="1"/>
          </p:cNvSpPr>
          <p:nvPr>
            <p:ph type="title"/>
          </p:nvPr>
        </p:nvSpPr>
        <p:spPr/>
        <p:txBody>
          <a:bodyPr/>
          <a:lstStyle/>
          <a:p>
            <a:r>
              <a:rPr lang="en-US" b="1" dirty="0"/>
              <a:t>The Equality Act: Where the Rubber Meets the Road</a:t>
            </a:r>
          </a:p>
        </p:txBody>
      </p:sp>
      <p:sp>
        <p:nvSpPr>
          <p:cNvPr id="3" name="Content Placeholder 2">
            <a:extLst>
              <a:ext uri="{FF2B5EF4-FFF2-40B4-BE49-F238E27FC236}">
                <a16:creationId xmlns:a16="http://schemas.microsoft.com/office/drawing/2014/main" id="{E3E8817D-5C22-4E81-8B7E-475B80D5659E}"/>
              </a:ext>
            </a:extLst>
          </p:cNvPr>
          <p:cNvSpPr>
            <a:spLocks noGrp="1"/>
          </p:cNvSpPr>
          <p:nvPr>
            <p:ph sz="quarter" idx="13"/>
          </p:nvPr>
        </p:nvSpPr>
        <p:spPr/>
        <p:txBody>
          <a:bodyPr>
            <a:normAutofit fontScale="77500" lnSpcReduction="20000"/>
          </a:bodyPr>
          <a:lstStyle/>
          <a:p>
            <a:r>
              <a:rPr lang="en-US" dirty="0"/>
              <a:t>The problem with the Equality Act is where the rights of Women conflict with the rights of transwomen/men. That occurs in a few ways in The Equality Act and it is important to discuss them.</a:t>
            </a:r>
          </a:p>
          <a:p>
            <a:r>
              <a:rPr lang="en-US" dirty="0"/>
              <a:t>the key areas we as radical feminists should be concerned about? Areas </a:t>
            </a:r>
            <a:r>
              <a:rPr lang="en-US" u="sng" dirty="0"/>
              <a:t>where women are vulnerable due to circumstances from which they cannot escape</a:t>
            </a:r>
            <a:r>
              <a:rPr lang="en-US" dirty="0"/>
              <a:t>:</a:t>
            </a:r>
          </a:p>
          <a:p>
            <a:pPr lvl="1"/>
            <a:r>
              <a:rPr lang="en-US" dirty="0"/>
              <a:t>prisons </a:t>
            </a:r>
          </a:p>
          <a:p>
            <a:pPr lvl="1"/>
            <a:r>
              <a:rPr lang="en-US" dirty="0"/>
              <a:t>Homeless shelters</a:t>
            </a:r>
          </a:p>
          <a:p>
            <a:pPr lvl="1"/>
            <a:r>
              <a:rPr lang="en-US" dirty="0"/>
              <a:t>Targeted direct services for Women (e.g., support services for Women in prostitution or exited Women)</a:t>
            </a:r>
          </a:p>
          <a:p>
            <a:pPr lvl="1"/>
            <a:r>
              <a:rPr lang="en-US" dirty="0"/>
              <a:t>Transitional housing for Women, including exited Women</a:t>
            </a:r>
          </a:p>
          <a:p>
            <a:pPr lvl="1"/>
            <a:r>
              <a:rPr lang="en-US" dirty="0">
                <a:hlinkClick r:id="rId2"/>
              </a:rPr>
              <a:t>Temporary emergency shelters</a:t>
            </a:r>
            <a:endParaRPr lang="en-US" dirty="0"/>
          </a:p>
          <a:p>
            <a:pPr lvl="1"/>
            <a:r>
              <a:rPr lang="en-US" dirty="0"/>
              <a:t>Domestic violence shelters</a:t>
            </a:r>
          </a:p>
          <a:p>
            <a:pPr lvl="1"/>
            <a:r>
              <a:rPr lang="en-US" dirty="0"/>
              <a:t>Conditions of employment requiring contact with males (prison guard ordered to search a transwoman prisoner, for example)</a:t>
            </a:r>
          </a:p>
          <a:p>
            <a:pPr marL="457200" lvl="1" indent="0">
              <a:buNone/>
            </a:pPr>
            <a:endParaRPr lang="en-US" dirty="0"/>
          </a:p>
          <a:p>
            <a:pPr marL="457200" lvl="1" indent="0">
              <a:buNone/>
            </a:pPr>
            <a:endParaRPr lang="en-US" dirty="0"/>
          </a:p>
          <a:p>
            <a:endParaRPr lang="en-US" dirty="0"/>
          </a:p>
          <a:p>
            <a:pPr marL="0" indent="0">
              <a:buNone/>
            </a:pPr>
            <a:endParaRPr lang="en-US" dirty="0"/>
          </a:p>
        </p:txBody>
      </p:sp>
    </p:spTree>
    <p:extLst>
      <p:ext uri="{BB962C8B-B14F-4D97-AF65-F5344CB8AC3E}">
        <p14:creationId xmlns:p14="http://schemas.microsoft.com/office/powerpoint/2010/main" val="1972487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4A5B4-A81E-4EEA-B45F-1BEE8198F800}"/>
              </a:ext>
            </a:extLst>
          </p:cNvPr>
          <p:cNvSpPr>
            <a:spLocks noGrp="1"/>
          </p:cNvSpPr>
          <p:nvPr>
            <p:ph type="title"/>
          </p:nvPr>
        </p:nvSpPr>
        <p:spPr/>
        <p:txBody>
          <a:bodyPr/>
          <a:lstStyle/>
          <a:p>
            <a:r>
              <a:rPr lang="en-US" b="1" dirty="0"/>
              <a:t>Public Accommodations</a:t>
            </a:r>
          </a:p>
        </p:txBody>
      </p:sp>
      <p:sp>
        <p:nvSpPr>
          <p:cNvPr id="3" name="Content Placeholder 2">
            <a:extLst>
              <a:ext uri="{FF2B5EF4-FFF2-40B4-BE49-F238E27FC236}">
                <a16:creationId xmlns:a16="http://schemas.microsoft.com/office/drawing/2014/main" id="{69DB15C5-07C9-4185-8F87-E26DD0C8AD70}"/>
              </a:ext>
            </a:extLst>
          </p:cNvPr>
          <p:cNvSpPr>
            <a:spLocks noGrp="1"/>
          </p:cNvSpPr>
          <p:nvPr>
            <p:ph sz="quarter" idx="13"/>
          </p:nvPr>
        </p:nvSpPr>
        <p:spPr/>
        <p:txBody>
          <a:bodyPr>
            <a:normAutofit fontScale="92500" lnSpcReduction="20000"/>
          </a:bodyPr>
          <a:lstStyle/>
          <a:p>
            <a:pPr marL="0" indent="0">
              <a:buNone/>
            </a:pPr>
            <a:r>
              <a:rPr lang="en-US" dirty="0"/>
              <a:t>As a general rule, no one should be discriminated against in public accommodations, right? Public accommodations like a store, a coffee shop, a mall.</a:t>
            </a:r>
          </a:p>
          <a:p>
            <a:pPr marL="0" indent="0">
              <a:buNone/>
            </a:pPr>
            <a:r>
              <a:rPr lang="en-US" dirty="0"/>
              <a:t>However, the Equality Act amends these truly </a:t>
            </a:r>
            <a:r>
              <a:rPr lang="en-US" dirty="0">
                <a:hlinkClick r:id="rId2"/>
              </a:rPr>
              <a:t>public accommodations </a:t>
            </a:r>
            <a:r>
              <a:rPr lang="en-US" dirty="0"/>
              <a:t>to include “establishments that provide health care” and “salons.”</a:t>
            </a:r>
          </a:p>
          <a:p>
            <a:pPr marL="0" indent="0">
              <a:buNone/>
            </a:pPr>
            <a:r>
              <a:rPr lang="en-US" dirty="0"/>
              <a:t>Query whether this would require a health care facility that provides services exclusively to women to allow males. </a:t>
            </a:r>
            <a:r>
              <a:rPr lang="en-US" dirty="0">
                <a:hlinkClick r:id="rId3"/>
              </a:rPr>
              <a:t>Think rape crisis shelters that provide therapy</a:t>
            </a:r>
            <a:r>
              <a:rPr lang="en-US" dirty="0"/>
              <a:t>.</a:t>
            </a:r>
          </a:p>
          <a:p>
            <a:pPr marL="0" indent="0">
              <a:buNone/>
            </a:pPr>
            <a:r>
              <a:rPr lang="en-US" dirty="0"/>
              <a:t>Query whether the addition of salon would require a women to wax the balls of a transwoman. Think </a:t>
            </a:r>
            <a:r>
              <a:rPr lang="en-US" dirty="0">
                <a:hlinkClick r:id="rId4"/>
              </a:rPr>
              <a:t>Jonathan Yaniv</a:t>
            </a:r>
            <a:r>
              <a:rPr lang="en-US" dirty="0"/>
              <a:t>.</a:t>
            </a:r>
          </a:p>
          <a:p>
            <a:pPr marL="0" indent="0">
              <a:buNone/>
            </a:pPr>
            <a:r>
              <a:rPr lang="en-US" b="1" dirty="0"/>
              <a:t>Ask your representative to strike these specific amendments.</a:t>
            </a:r>
          </a:p>
        </p:txBody>
      </p:sp>
    </p:spTree>
    <p:extLst>
      <p:ext uri="{BB962C8B-B14F-4D97-AF65-F5344CB8AC3E}">
        <p14:creationId xmlns:p14="http://schemas.microsoft.com/office/powerpoint/2010/main" val="3878074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46AB1-A685-49C4-9252-B931DA9AEA3A}"/>
              </a:ext>
            </a:extLst>
          </p:cNvPr>
          <p:cNvSpPr>
            <a:spLocks noGrp="1"/>
          </p:cNvSpPr>
          <p:nvPr>
            <p:ph type="title"/>
          </p:nvPr>
        </p:nvSpPr>
        <p:spPr/>
        <p:txBody>
          <a:bodyPr>
            <a:normAutofit fontScale="90000"/>
          </a:bodyPr>
          <a:lstStyle/>
          <a:p>
            <a:r>
              <a:rPr lang="en-US" b="1" dirty="0"/>
              <a:t>Prohibition against discrimination or segregation required by any law, statute, ordinance, regulation, rule or order of a State or State agency</a:t>
            </a:r>
          </a:p>
        </p:txBody>
      </p:sp>
      <p:sp>
        <p:nvSpPr>
          <p:cNvPr id="3" name="Content Placeholder 2">
            <a:extLst>
              <a:ext uri="{FF2B5EF4-FFF2-40B4-BE49-F238E27FC236}">
                <a16:creationId xmlns:a16="http://schemas.microsoft.com/office/drawing/2014/main" id="{7F2490F6-8563-4BFA-BA9F-24ACFC84BE5D}"/>
              </a:ext>
            </a:extLst>
          </p:cNvPr>
          <p:cNvSpPr>
            <a:spLocks noGrp="1"/>
          </p:cNvSpPr>
          <p:nvPr>
            <p:ph sz="quarter" idx="13"/>
          </p:nvPr>
        </p:nvSpPr>
        <p:spPr/>
        <p:txBody>
          <a:bodyPr>
            <a:normAutofit fontScale="85000" lnSpcReduction="20000"/>
          </a:bodyPr>
          <a:lstStyle/>
          <a:p>
            <a:r>
              <a:rPr lang="en-US" dirty="0"/>
              <a:t>This section provides currently that “</a:t>
            </a:r>
            <a:r>
              <a:rPr lang="en-US" dirty="0">
                <a:hlinkClick r:id="rId2"/>
              </a:rPr>
              <a:t>All persons shall be entitled to be free, at any establishment or place, from discrimination or segregation of any kind on the ground of race, color, religion, or national origin, if such discrimination or segregation is or purports to be required by any law, statute, ordinance, regulation, rule, or order of a State or any agency or political subdivision thereof</a:t>
            </a:r>
            <a:r>
              <a:rPr lang="en-US" dirty="0"/>
              <a:t>.” this provisions was enacted in response to Jim Crow laws.</a:t>
            </a:r>
          </a:p>
          <a:p>
            <a:r>
              <a:rPr lang="en-US" dirty="0"/>
              <a:t>Amending this is ahistorical and offensive, as there is no comparable systemic discrimination based on gender identity or sexual orientation in our nation’s history.</a:t>
            </a:r>
          </a:p>
          <a:p>
            <a:r>
              <a:rPr lang="en-US" dirty="0"/>
              <a:t>Amending this to insert  “gender identity” is…. Problematic, as there are good reasons why women need our own space at certain times.</a:t>
            </a:r>
          </a:p>
          <a:p>
            <a:r>
              <a:rPr lang="en-US" b="1" dirty="0"/>
              <a:t>Lobby your representatives to strip this amendment from the Equality Act.</a:t>
            </a:r>
          </a:p>
        </p:txBody>
      </p:sp>
    </p:spTree>
    <p:extLst>
      <p:ext uri="{BB962C8B-B14F-4D97-AF65-F5344CB8AC3E}">
        <p14:creationId xmlns:p14="http://schemas.microsoft.com/office/powerpoint/2010/main" val="4108598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1C33D-5F4F-4740-AA80-AD9427965C8A}"/>
              </a:ext>
            </a:extLst>
          </p:cNvPr>
          <p:cNvSpPr>
            <a:spLocks noGrp="1"/>
          </p:cNvSpPr>
          <p:nvPr>
            <p:ph type="title"/>
          </p:nvPr>
        </p:nvSpPr>
        <p:spPr/>
        <p:txBody>
          <a:bodyPr/>
          <a:lstStyle/>
          <a:p>
            <a:r>
              <a:rPr lang="en-US" b="1" dirty="0"/>
              <a:t>Desegregation of public Facilities</a:t>
            </a:r>
          </a:p>
        </p:txBody>
      </p:sp>
      <p:sp>
        <p:nvSpPr>
          <p:cNvPr id="3" name="Content Placeholder 2">
            <a:extLst>
              <a:ext uri="{FF2B5EF4-FFF2-40B4-BE49-F238E27FC236}">
                <a16:creationId xmlns:a16="http://schemas.microsoft.com/office/drawing/2014/main" id="{639F0549-A64C-4ECA-B50B-433F10CAC960}"/>
              </a:ext>
            </a:extLst>
          </p:cNvPr>
          <p:cNvSpPr>
            <a:spLocks noGrp="1"/>
          </p:cNvSpPr>
          <p:nvPr>
            <p:ph sz="quarter" idx="13"/>
          </p:nvPr>
        </p:nvSpPr>
        <p:spPr/>
        <p:txBody>
          <a:bodyPr/>
          <a:lstStyle/>
          <a:p>
            <a:r>
              <a:rPr lang="en-US" dirty="0"/>
              <a:t>This would allow the Attorney general to prong a lawsuit to enforce “desegregation” of “</a:t>
            </a:r>
            <a:r>
              <a:rPr lang="en-US" dirty="0">
                <a:hlinkClick r:id="rId2"/>
              </a:rPr>
              <a:t>Public facilities</a:t>
            </a:r>
            <a:r>
              <a:rPr lang="en-US" dirty="0"/>
              <a:t>.” </a:t>
            </a:r>
          </a:p>
          <a:p>
            <a:r>
              <a:rPr lang="en-US" dirty="0"/>
              <a:t>Public facilities are facilities owned, operated or managed by state or local governments, like courthouses or </a:t>
            </a:r>
            <a:r>
              <a:rPr lang="en-US" b="1" dirty="0"/>
              <a:t>jails</a:t>
            </a:r>
            <a:r>
              <a:rPr lang="en-US" dirty="0"/>
              <a:t>.</a:t>
            </a:r>
          </a:p>
          <a:p>
            <a:r>
              <a:rPr lang="en-US" dirty="0"/>
              <a:t>Amending this to insert  “gender identity” is…. Problematic, as there are good reasons why women need our own space at certain times. There is certainly good reason why female inmates need to be away from male inmates.</a:t>
            </a:r>
          </a:p>
          <a:p>
            <a:r>
              <a:rPr lang="en-US" b="1" dirty="0"/>
              <a:t>Lobby your representatives to strip this amendment from the Equality Act.</a:t>
            </a:r>
          </a:p>
        </p:txBody>
      </p:sp>
    </p:spTree>
    <p:extLst>
      <p:ext uri="{BB962C8B-B14F-4D97-AF65-F5344CB8AC3E}">
        <p14:creationId xmlns:p14="http://schemas.microsoft.com/office/powerpoint/2010/main" val="2354406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0CFA5-CC8A-4CD1-BD55-6FA920869283}"/>
              </a:ext>
            </a:extLst>
          </p:cNvPr>
          <p:cNvSpPr>
            <a:spLocks noGrp="1"/>
          </p:cNvSpPr>
          <p:nvPr>
            <p:ph type="title"/>
          </p:nvPr>
        </p:nvSpPr>
        <p:spPr/>
        <p:txBody>
          <a:bodyPr/>
          <a:lstStyle/>
          <a:p>
            <a:r>
              <a:rPr lang="en-US" b="1" dirty="0"/>
              <a:t>Desegregation of Public Education</a:t>
            </a:r>
          </a:p>
        </p:txBody>
      </p:sp>
      <p:sp>
        <p:nvSpPr>
          <p:cNvPr id="3" name="Content Placeholder 2">
            <a:extLst>
              <a:ext uri="{FF2B5EF4-FFF2-40B4-BE49-F238E27FC236}">
                <a16:creationId xmlns:a16="http://schemas.microsoft.com/office/drawing/2014/main" id="{855C2CE3-CDAF-459F-8DB4-203EC058D284}"/>
              </a:ext>
            </a:extLst>
          </p:cNvPr>
          <p:cNvSpPr>
            <a:spLocks noGrp="1"/>
          </p:cNvSpPr>
          <p:nvPr>
            <p:ph sz="quarter" idx="13"/>
          </p:nvPr>
        </p:nvSpPr>
        <p:spPr/>
        <p:txBody>
          <a:bodyPr>
            <a:normAutofit fontScale="85000" lnSpcReduction="10000"/>
          </a:bodyPr>
          <a:lstStyle/>
          <a:p>
            <a:r>
              <a:rPr lang="en-US" dirty="0"/>
              <a:t>“Desegregation” means the assignment of students to public schools and within such schools without regard to their race, color, religion, sex or national origin, but “desegregation” shall not mean the assignment of students to public schools in order to overcome racial imbalance.</a:t>
            </a:r>
          </a:p>
          <a:p>
            <a:r>
              <a:rPr lang="en-US" dirty="0"/>
              <a:t>Query how it makes any kind of sense to amend this provision to cover gender identity or sexual orientation but this provision is theoretically less problematic </a:t>
            </a:r>
            <a:r>
              <a:rPr lang="en-US" dirty="0" err="1"/>
              <a:t>thaN</a:t>
            </a:r>
            <a:r>
              <a:rPr lang="en-US" dirty="0"/>
              <a:t> others, as people should not be denied access to education based on either characteristic.</a:t>
            </a:r>
          </a:p>
          <a:p>
            <a:r>
              <a:rPr lang="en-US" dirty="0"/>
              <a:t>Obviously, implementation matters. How does a school handle transgender students using bathrooms, locker rooms, participating in girls’ sports? All valid questions that are answered later in this presentation…. (Spoiler Alert: it’s not a good answer).</a:t>
            </a:r>
          </a:p>
        </p:txBody>
      </p:sp>
    </p:spTree>
    <p:extLst>
      <p:ext uri="{BB962C8B-B14F-4D97-AF65-F5344CB8AC3E}">
        <p14:creationId xmlns:p14="http://schemas.microsoft.com/office/powerpoint/2010/main" val="613957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9C36C-F2E0-4EA6-B98D-312BE8D7E58C}"/>
              </a:ext>
            </a:extLst>
          </p:cNvPr>
          <p:cNvSpPr>
            <a:spLocks noGrp="1"/>
          </p:cNvSpPr>
          <p:nvPr>
            <p:ph type="title"/>
          </p:nvPr>
        </p:nvSpPr>
        <p:spPr/>
        <p:txBody>
          <a:bodyPr/>
          <a:lstStyle/>
          <a:p>
            <a:r>
              <a:rPr lang="en-US" b="1" dirty="0"/>
              <a:t>Federal Funding</a:t>
            </a:r>
          </a:p>
        </p:txBody>
      </p:sp>
      <p:sp>
        <p:nvSpPr>
          <p:cNvPr id="3" name="Content Placeholder 2">
            <a:extLst>
              <a:ext uri="{FF2B5EF4-FFF2-40B4-BE49-F238E27FC236}">
                <a16:creationId xmlns:a16="http://schemas.microsoft.com/office/drawing/2014/main" id="{1902E61B-7EB9-4906-BE6B-2CC68D9B1B45}"/>
              </a:ext>
            </a:extLst>
          </p:cNvPr>
          <p:cNvSpPr>
            <a:spLocks noGrp="1"/>
          </p:cNvSpPr>
          <p:nvPr>
            <p:ph sz="quarter" idx="13"/>
          </p:nvPr>
        </p:nvSpPr>
        <p:spPr>
          <a:xfrm>
            <a:off x="824874" y="2392492"/>
            <a:ext cx="10363826" cy="3424107"/>
          </a:xfrm>
        </p:spPr>
        <p:txBody>
          <a:bodyPr/>
          <a:lstStyle/>
          <a:p>
            <a:r>
              <a:rPr lang="en-US" dirty="0">
                <a:hlinkClick r:id="rId2"/>
              </a:rPr>
              <a:t>No person in the United States shall, on the ground of race, color, or national origin, be excluded from participation in, be denied the benefits of, or be subjected to discrimination under any program or activity receiving Federal financial assistance.</a:t>
            </a:r>
            <a:endParaRPr lang="en-US" dirty="0"/>
          </a:p>
          <a:p>
            <a:r>
              <a:rPr lang="en-US" dirty="0"/>
              <a:t>This is quite a land grab. In some instances, this is probably ok, in others, it is not.</a:t>
            </a:r>
          </a:p>
          <a:p>
            <a:r>
              <a:rPr lang="en-US" dirty="0"/>
              <a:t>Without a narrowing amendment, </a:t>
            </a:r>
            <a:r>
              <a:rPr lang="en-US" b="1" dirty="0"/>
              <a:t>Lobby your representatives to strip this amendment from the Equality Act.</a:t>
            </a:r>
          </a:p>
          <a:p>
            <a:endParaRPr lang="en-US" dirty="0"/>
          </a:p>
        </p:txBody>
      </p:sp>
    </p:spTree>
    <p:extLst>
      <p:ext uri="{BB962C8B-B14F-4D97-AF65-F5344CB8AC3E}">
        <p14:creationId xmlns:p14="http://schemas.microsoft.com/office/powerpoint/2010/main" val="3757570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DA9CB-C0F7-4132-833C-795E6886EF97}"/>
              </a:ext>
            </a:extLst>
          </p:cNvPr>
          <p:cNvSpPr>
            <a:spLocks noGrp="1"/>
          </p:cNvSpPr>
          <p:nvPr>
            <p:ph type="title"/>
          </p:nvPr>
        </p:nvSpPr>
        <p:spPr/>
        <p:txBody>
          <a:bodyPr/>
          <a:lstStyle/>
          <a:p>
            <a:r>
              <a:rPr lang="en-US" b="1" dirty="0"/>
              <a:t>Programs receiving Federal Financial Assistance Where Sex v. Gender Identity Matters</a:t>
            </a:r>
          </a:p>
        </p:txBody>
      </p:sp>
      <p:sp>
        <p:nvSpPr>
          <p:cNvPr id="3" name="Content Placeholder 2">
            <a:extLst>
              <a:ext uri="{FF2B5EF4-FFF2-40B4-BE49-F238E27FC236}">
                <a16:creationId xmlns:a16="http://schemas.microsoft.com/office/drawing/2014/main" id="{DADA5070-22AA-42AB-B5F7-AB0F2A1F5583}"/>
              </a:ext>
            </a:extLst>
          </p:cNvPr>
          <p:cNvSpPr>
            <a:spLocks noGrp="1"/>
          </p:cNvSpPr>
          <p:nvPr>
            <p:ph sz="quarter" idx="13"/>
          </p:nvPr>
        </p:nvSpPr>
        <p:spPr/>
        <p:txBody>
          <a:bodyPr>
            <a:noAutofit/>
          </a:bodyPr>
          <a:lstStyle/>
          <a:p>
            <a:r>
              <a:rPr lang="en-US" sz="1400" dirty="0"/>
              <a:t>Admissions criteria, schools</a:t>
            </a:r>
          </a:p>
          <a:p>
            <a:r>
              <a:rPr lang="en-US" sz="1400" dirty="0"/>
              <a:t>Athlete eligibility, schools </a:t>
            </a:r>
          </a:p>
          <a:p>
            <a:r>
              <a:rPr lang="en-US" sz="1400" dirty="0"/>
              <a:t>hospitals </a:t>
            </a:r>
          </a:p>
          <a:p>
            <a:r>
              <a:rPr lang="en-US" sz="1400" dirty="0"/>
              <a:t>Contract awards </a:t>
            </a:r>
          </a:p>
          <a:p>
            <a:r>
              <a:rPr lang="en-US" sz="1400" dirty="0"/>
              <a:t>Financial aid or scholarships, schools, students, or teachers </a:t>
            </a:r>
          </a:p>
          <a:p>
            <a:r>
              <a:rPr lang="en-US" sz="1400" dirty="0"/>
              <a:t>Health insurance and medical care </a:t>
            </a:r>
          </a:p>
          <a:p>
            <a:r>
              <a:rPr lang="en-US" sz="1400" dirty="0"/>
              <a:t>Interscholastic activity, schools, students, or teachers </a:t>
            </a:r>
          </a:p>
          <a:p>
            <a:r>
              <a:rPr lang="en-US" sz="1400" dirty="0"/>
              <a:t>Prisons </a:t>
            </a:r>
          </a:p>
          <a:p>
            <a:r>
              <a:rPr lang="en-US" sz="1400" dirty="0"/>
              <a:t>Recreational facilities </a:t>
            </a:r>
          </a:p>
          <a:p>
            <a:r>
              <a:rPr lang="en-US" sz="1400" dirty="0"/>
              <a:t>Facilities, Schools</a:t>
            </a:r>
          </a:p>
        </p:txBody>
      </p:sp>
    </p:spTree>
    <p:extLst>
      <p:ext uri="{BB962C8B-B14F-4D97-AF65-F5344CB8AC3E}">
        <p14:creationId xmlns:p14="http://schemas.microsoft.com/office/powerpoint/2010/main" val="2740243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80448-8501-4818-AB99-369F45E65C25}"/>
              </a:ext>
            </a:extLst>
          </p:cNvPr>
          <p:cNvSpPr>
            <a:spLocks noGrp="1"/>
          </p:cNvSpPr>
          <p:nvPr>
            <p:ph type="title"/>
          </p:nvPr>
        </p:nvSpPr>
        <p:spPr/>
        <p:txBody>
          <a:bodyPr/>
          <a:lstStyle/>
          <a:p>
            <a:r>
              <a:rPr lang="en-US" b="1" dirty="0"/>
              <a:t>Employment</a:t>
            </a:r>
          </a:p>
        </p:txBody>
      </p:sp>
      <p:sp>
        <p:nvSpPr>
          <p:cNvPr id="3" name="Content Placeholder 2">
            <a:extLst>
              <a:ext uri="{FF2B5EF4-FFF2-40B4-BE49-F238E27FC236}">
                <a16:creationId xmlns:a16="http://schemas.microsoft.com/office/drawing/2014/main" id="{871284E6-D87C-4A49-AEBA-CAAFA0194430}"/>
              </a:ext>
            </a:extLst>
          </p:cNvPr>
          <p:cNvSpPr>
            <a:spLocks noGrp="1"/>
          </p:cNvSpPr>
          <p:nvPr>
            <p:ph sz="quarter" idx="13"/>
          </p:nvPr>
        </p:nvSpPr>
        <p:spPr/>
        <p:txBody>
          <a:bodyPr>
            <a:normAutofit/>
          </a:bodyPr>
          <a:lstStyle/>
          <a:p>
            <a:r>
              <a:rPr lang="en-US" dirty="0"/>
              <a:t>The Equality act will continue to allow discrimination based on sex for “</a:t>
            </a:r>
            <a:r>
              <a:rPr lang="en-US" dirty="0">
                <a:hlinkClick r:id="rId2"/>
              </a:rPr>
              <a:t>bona fide occupational qualifications</a:t>
            </a:r>
            <a:r>
              <a:rPr lang="en-US" dirty="0"/>
              <a:t>” so long as “sex” includes “gender identity.”</a:t>
            </a:r>
          </a:p>
          <a:p>
            <a:r>
              <a:rPr lang="en-US" dirty="0"/>
              <a:t>This is a problem, but probably not for a transgender person’s co-workers. For example, me as a consumer of services can discriminate and decline service from a transgender woman employed as a security guard. I can say “don’t search me, ma’am.”</a:t>
            </a:r>
          </a:p>
          <a:p>
            <a:r>
              <a:rPr lang="en-US" dirty="0"/>
              <a:t>Certain “</a:t>
            </a:r>
            <a:r>
              <a:rPr lang="en-US" dirty="0">
                <a:hlinkClick r:id="rId3"/>
              </a:rPr>
              <a:t>Terms &amp; conditions of employment</a:t>
            </a:r>
            <a:r>
              <a:rPr lang="en-US" dirty="0"/>
              <a:t>” Will be impacted by amendments to Title VII (We will get to that in a minute). </a:t>
            </a:r>
          </a:p>
        </p:txBody>
      </p:sp>
    </p:spTree>
    <p:extLst>
      <p:ext uri="{BB962C8B-B14F-4D97-AF65-F5344CB8AC3E}">
        <p14:creationId xmlns:p14="http://schemas.microsoft.com/office/powerpoint/2010/main" val="4201335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E06E4-3509-4A44-8A17-0F8B42FCEF15}"/>
              </a:ext>
            </a:extLst>
          </p:cNvPr>
          <p:cNvSpPr>
            <a:spLocks noGrp="1"/>
          </p:cNvSpPr>
          <p:nvPr>
            <p:ph type="title"/>
          </p:nvPr>
        </p:nvSpPr>
        <p:spPr/>
        <p:txBody>
          <a:bodyPr/>
          <a:lstStyle/>
          <a:p>
            <a:r>
              <a:rPr lang="en-US" b="1" dirty="0"/>
              <a:t>You can say “No thanks” to this Person</a:t>
            </a:r>
          </a:p>
        </p:txBody>
      </p:sp>
      <p:pic>
        <p:nvPicPr>
          <p:cNvPr id="4" name="Content Placeholder 3">
            <a:extLst>
              <a:ext uri="{FF2B5EF4-FFF2-40B4-BE49-F238E27FC236}">
                <a16:creationId xmlns:a16="http://schemas.microsoft.com/office/drawing/2014/main" id="{2D811BEA-310B-4FDA-815F-A8A38075EC41}"/>
              </a:ext>
            </a:extLst>
          </p:cNvPr>
          <p:cNvPicPr>
            <a:picLocks noGrp="1" noChangeAspect="1"/>
          </p:cNvPicPr>
          <p:nvPr>
            <p:ph sz="quarter" idx="13"/>
          </p:nvPr>
        </p:nvPicPr>
        <p:blipFill>
          <a:blip r:embed="rId2"/>
          <a:stretch>
            <a:fillRect/>
          </a:stretch>
        </p:blipFill>
        <p:spPr>
          <a:xfrm>
            <a:off x="3905250" y="2464594"/>
            <a:ext cx="4381500" cy="3228975"/>
          </a:xfrm>
          <a:prstGeom prst="rect">
            <a:avLst/>
          </a:prstGeom>
        </p:spPr>
      </p:pic>
    </p:spTree>
    <p:extLst>
      <p:ext uri="{BB962C8B-B14F-4D97-AF65-F5344CB8AC3E}">
        <p14:creationId xmlns:p14="http://schemas.microsoft.com/office/powerpoint/2010/main" val="2209089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89E2B-818C-4AD0-88B9-3CF7704AA0FC}"/>
              </a:ext>
            </a:extLst>
          </p:cNvPr>
          <p:cNvSpPr>
            <a:spLocks noGrp="1"/>
          </p:cNvSpPr>
          <p:nvPr>
            <p:ph type="title"/>
          </p:nvPr>
        </p:nvSpPr>
        <p:spPr/>
        <p:txBody>
          <a:bodyPr/>
          <a:lstStyle/>
          <a:p>
            <a:r>
              <a:rPr lang="en-US" b="1" dirty="0"/>
              <a:t>This is </a:t>
            </a:r>
            <a:r>
              <a:rPr lang="en-US" b="1" u="sng" dirty="0"/>
              <a:t>the big problem</a:t>
            </a:r>
          </a:p>
        </p:txBody>
      </p:sp>
      <p:sp>
        <p:nvSpPr>
          <p:cNvPr id="3" name="Content Placeholder 2">
            <a:extLst>
              <a:ext uri="{FF2B5EF4-FFF2-40B4-BE49-F238E27FC236}">
                <a16:creationId xmlns:a16="http://schemas.microsoft.com/office/drawing/2014/main" id="{F6F1DA2C-FFF9-4936-8B2C-9E7D4815004C}"/>
              </a:ext>
            </a:extLst>
          </p:cNvPr>
          <p:cNvSpPr>
            <a:spLocks noGrp="1"/>
          </p:cNvSpPr>
          <p:nvPr>
            <p:ph sz="quarter" idx="13"/>
          </p:nvPr>
        </p:nvSpPr>
        <p:spPr>
          <a:xfrm>
            <a:off x="914400" y="2341692"/>
            <a:ext cx="10363826" cy="3424107"/>
          </a:xfrm>
        </p:spPr>
        <p:txBody>
          <a:bodyPr>
            <a:normAutofit lnSpcReduction="10000"/>
          </a:bodyPr>
          <a:lstStyle/>
          <a:p>
            <a:r>
              <a:rPr lang="en-US" dirty="0"/>
              <a:t>For titles II (</a:t>
            </a:r>
            <a:r>
              <a:rPr lang="en-US" dirty="0">
                <a:hlinkClick r:id="rId2"/>
              </a:rPr>
              <a:t>public accommodations</a:t>
            </a:r>
            <a:r>
              <a:rPr lang="en-US" dirty="0"/>
              <a:t>),  III (</a:t>
            </a:r>
            <a:r>
              <a:rPr lang="en-US" dirty="0">
                <a:hlinkClick r:id="rId3"/>
              </a:rPr>
              <a:t>public facilities</a:t>
            </a:r>
            <a:r>
              <a:rPr lang="en-US" dirty="0"/>
              <a:t>), IV </a:t>
            </a:r>
            <a:r>
              <a:rPr lang="en-US" dirty="0">
                <a:hlinkClick r:id="rId4"/>
              </a:rPr>
              <a:t>(desegregation of public education</a:t>
            </a:r>
            <a:r>
              <a:rPr lang="en-US" dirty="0"/>
              <a:t>), VI (</a:t>
            </a:r>
            <a:r>
              <a:rPr lang="en-US" dirty="0">
                <a:hlinkClick r:id="rId5"/>
              </a:rPr>
              <a:t>federal financial assistance</a:t>
            </a:r>
            <a:r>
              <a:rPr lang="en-US" dirty="0"/>
              <a:t>), VII (</a:t>
            </a:r>
            <a:r>
              <a:rPr lang="en-US" dirty="0">
                <a:hlinkClick r:id="rId6"/>
              </a:rPr>
              <a:t>employment</a:t>
            </a:r>
            <a:r>
              <a:rPr lang="en-US" dirty="0"/>
              <a:t>), and IX (</a:t>
            </a:r>
            <a:r>
              <a:rPr lang="en-US" dirty="0">
                <a:hlinkClick r:id="rId7"/>
              </a:rPr>
              <a:t>education</a:t>
            </a:r>
            <a:r>
              <a:rPr lang="en-US" dirty="0"/>
              <a:t>). </a:t>
            </a:r>
          </a:p>
          <a:p>
            <a:r>
              <a:rPr lang="en-US" dirty="0"/>
              <a:t>The Equality Act provides that “with respect to gender identity, an individual shall not be denied access to a shared facility, including a restroom, a locker room, and a dressing room, that is in accordance with the individual’s gender identity.’’</a:t>
            </a:r>
          </a:p>
          <a:p>
            <a:r>
              <a:rPr lang="en-US" b="1" dirty="0"/>
              <a:t>This is a land grab that should be pushed back on very specifically. Lobby your representatives to strip this amendment from the Equality Act.</a:t>
            </a:r>
          </a:p>
          <a:p>
            <a:endParaRPr lang="en-US" b="1" dirty="0"/>
          </a:p>
        </p:txBody>
      </p:sp>
    </p:spTree>
    <p:extLst>
      <p:ext uri="{BB962C8B-B14F-4D97-AF65-F5344CB8AC3E}">
        <p14:creationId xmlns:p14="http://schemas.microsoft.com/office/powerpoint/2010/main" val="3445928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A30F6-3F6B-4C6D-9529-F976985B3201}"/>
              </a:ext>
            </a:extLst>
          </p:cNvPr>
          <p:cNvSpPr>
            <a:spLocks noGrp="1"/>
          </p:cNvSpPr>
          <p:nvPr>
            <p:ph type="title"/>
          </p:nvPr>
        </p:nvSpPr>
        <p:spPr/>
        <p:txBody>
          <a:bodyPr/>
          <a:lstStyle/>
          <a:p>
            <a:r>
              <a:rPr lang="en-US" b="1" dirty="0"/>
              <a:t>Why Do We need gender Identity if Sex Stereotypes is Included</a:t>
            </a:r>
          </a:p>
        </p:txBody>
      </p:sp>
      <p:sp>
        <p:nvSpPr>
          <p:cNvPr id="3" name="Content Placeholder 2">
            <a:extLst>
              <a:ext uri="{FF2B5EF4-FFF2-40B4-BE49-F238E27FC236}">
                <a16:creationId xmlns:a16="http://schemas.microsoft.com/office/drawing/2014/main" id="{9544D042-B8DF-44DE-96F9-56C23051F917}"/>
              </a:ext>
            </a:extLst>
          </p:cNvPr>
          <p:cNvSpPr>
            <a:spLocks noGrp="1"/>
          </p:cNvSpPr>
          <p:nvPr>
            <p:ph sz="quarter" idx="13"/>
          </p:nvPr>
        </p:nvSpPr>
        <p:spPr/>
        <p:txBody>
          <a:bodyPr>
            <a:normAutofit fontScale="92500" lnSpcReduction="10000"/>
          </a:bodyPr>
          <a:lstStyle/>
          <a:p>
            <a:r>
              <a:rPr lang="en-US" dirty="0"/>
              <a:t>Answer… We don’t. It would be better if transgender people litigated their discrimination cases under “sex” discrimination, as they certainly are acting in a manner inconsistent with sex stereotypes. </a:t>
            </a:r>
          </a:p>
          <a:p>
            <a:r>
              <a:rPr lang="en-US" dirty="0"/>
              <a:t>HOWEVER, that train has left the station in the law. “Gender identity” is explicitly  recognized as its own category in 21 states plus D.C. </a:t>
            </a:r>
          </a:p>
          <a:p>
            <a:r>
              <a:rPr lang="en-US" dirty="0"/>
              <a:t>So….. Limit the harm. Some organizations have decided to “limit the harm” by partnering with organizations that hate gay people. That’s creating additional harm.</a:t>
            </a:r>
          </a:p>
          <a:p>
            <a:r>
              <a:rPr lang="en-US" dirty="0"/>
              <a:t>We do not recommend that.</a:t>
            </a:r>
          </a:p>
          <a:p>
            <a:pPr marL="0" indent="0">
              <a:buNone/>
            </a:pPr>
            <a:endParaRPr lang="en-US" dirty="0"/>
          </a:p>
        </p:txBody>
      </p:sp>
    </p:spTree>
    <p:extLst>
      <p:ext uri="{BB962C8B-B14F-4D97-AF65-F5344CB8AC3E}">
        <p14:creationId xmlns:p14="http://schemas.microsoft.com/office/powerpoint/2010/main" val="2728658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D4F8F-5406-4820-BF78-5DBCFD750D04}"/>
              </a:ext>
            </a:extLst>
          </p:cNvPr>
          <p:cNvSpPr>
            <a:spLocks noGrp="1"/>
          </p:cNvSpPr>
          <p:nvPr>
            <p:ph type="title"/>
          </p:nvPr>
        </p:nvSpPr>
        <p:spPr/>
        <p:txBody>
          <a:bodyPr/>
          <a:lstStyle/>
          <a:p>
            <a:r>
              <a:rPr lang="en-US" b="1" dirty="0"/>
              <a:t>Variations on “Gender Identity”</a:t>
            </a:r>
          </a:p>
        </p:txBody>
      </p:sp>
      <p:sp>
        <p:nvSpPr>
          <p:cNvPr id="3" name="Content Placeholder 2">
            <a:extLst>
              <a:ext uri="{FF2B5EF4-FFF2-40B4-BE49-F238E27FC236}">
                <a16:creationId xmlns:a16="http://schemas.microsoft.com/office/drawing/2014/main" id="{C2AAE841-0AEA-4945-9B4D-55460C9B88F8}"/>
              </a:ext>
            </a:extLst>
          </p:cNvPr>
          <p:cNvSpPr>
            <a:spLocks noGrp="1"/>
          </p:cNvSpPr>
          <p:nvPr>
            <p:ph sz="quarter" idx="13"/>
          </p:nvPr>
        </p:nvSpPr>
        <p:spPr/>
        <p:txBody>
          <a:bodyPr/>
          <a:lstStyle/>
          <a:p>
            <a:r>
              <a:rPr lang="en-US" dirty="0"/>
              <a:t>Limit the definition to those who seek medical treatment (</a:t>
            </a:r>
            <a:r>
              <a:rPr lang="en-US" dirty="0">
                <a:hlinkClick r:id="rId2"/>
              </a:rPr>
              <a:t>as suggested in the 2011 Letter to the united Nations</a:t>
            </a:r>
            <a:r>
              <a:rPr lang="en-US" dirty="0"/>
              <a:t>)</a:t>
            </a:r>
          </a:p>
          <a:p>
            <a:r>
              <a:rPr lang="en-US" dirty="0"/>
              <a:t>Add duration, belief tests or consistency requirements </a:t>
            </a:r>
            <a:r>
              <a:rPr lang="en-US" dirty="0">
                <a:hlinkClick r:id="rId3"/>
              </a:rPr>
              <a:t>a la Maryland </a:t>
            </a:r>
            <a:r>
              <a:rPr lang="en-US" dirty="0"/>
              <a:t>and other states (e.g., which may be demonstrated by (1) consistent and uniform assertion of the person’s gender identity or (2) any other evidence that the gender is sincerely held as part of the person’s core identity.).</a:t>
            </a:r>
          </a:p>
          <a:p>
            <a:r>
              <a:rPr lang="en-US" dirty="0"/>
              <a:t>Make Gender Identity its own stand-alone definition, not included as part of “sex.”</a:t>
            </a:r>
          </a:p>
        </p:txBody>
      </p:sp>
    </p:spTree>
    <p:extLst>
      <p:ext uri="{BB962C8B-B14F-4D97-AF65-F5344CB8AC3E}">
        <p14:creationId xmlns:p14="http://schemas.microsoft.com/office/powerpoint/2010/main" val="1444938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7B1A2-9AF3-4D3F-9599-6EF3CF02331D}"/>
              </a:ext>
            </a:extLst>
          </p:cNvPr>
          <p:cNvSpPr>
            <a:spLocks noGrp="1"/>
          </p:cNvSpPr>
          <p:nvPr>
            <p:ph type="title"/>
          </p:nvPr>
        </p:nvSpPr>
        <p:spPr/>
        <p:txBody>
          <a:bodyPr/>
          <a:lstStyle/>
          <a:p>
            <a:r>
              <a:rPr lang="en-US" b="1" dirty="0"/>
              <a:t>Protect Sex-Specific Space</a:t>
            </a:r>
          </a:p>
        </p:txBody>
      </p:sp>
      <p:sp>
        <p:nvSpPr>
          <p:cNvPr id="3" name="Content Placeholder 2">
            <a:extLst>
              <a:ext uri="{FF2B5EF4-FFF2-40B4-BE49-F238E27FC236}">
                <a16:creationId xmlns:a16="http://schemas.microsoft.com/office/drawing/2014/main" id="{0C93488F-736D-48BF-9E3C-EA4AFEEF0D47}"/>
              </a:ext>
            </a:extLst>
          </p:cNvPr>
          <p:cNvSpPr>
            <a:spLocks noGrp="1"/>
          </p:cNvSpPr>
          <p:nvPr>
            <p:ph sz="quarter" idx="13"/>
          </p:nvPr>
        </p:nvSpPr>
        <p:spPr/>
        <p:txBody>
          <a:bodyPr>
            <a:normAutofit fontScale="92500" lnSpcReduction="10000"/>
          </a:bodyPr>
          <a:lstStyle/>
          <a:p>
            <a:r>
              <a:rPr lang="en-US" dirty="0"/>
              <a:t>Offer an amendment to protect private space </a:t>
            </a:r>
            <a:r>
              <a:rPr lang="en-US" dirty="0">
                <a:hlinkClick r:id="rId2"/>
              </a:rPr>
              <a:t>a la Maryland</a:t>
            </a:r>
            <a:r>
              <a:rPr lang="en-US" dirty="0"/>
              <a:t>:</a:t>
            </a:r>
          </a:p>
          <a:p>
            <a:r>
              <a:rPr lang="en-US" dirty="0"/>
              <a:t>The law banning discrimination based on gender identity DOES NOT APPLY TO A PRIVATE FACILITY, IF THE PLACE OF PUBLIC ACCOMMODATION IN WHICH THE PRIVATE FACILITY IS LOCATED MAKES AVAILABLE, FOR THE USE OF PERSONS WHOSE GENDER IDENTITY IS DIFFERENT FROM THEIR ASSIGNED SEX AT BIRTH, AN EQUIVALENT PRIVATE SPACE. “PRIVATE FACILITY” MEANS A FACILITY: 1. THAT IS DESIGNED TO ACCOMMODATE ONLY A PARTICULAR SEX; 2. THAT IS DESIGNED TO BE USED SIMULTANEOUSLY BY MORE THAN ONE USER OF THE SAME SEX; AND 3. IN WHICH IT IS CUSTOMARY TO DISROBE IN VIEW OF OTHER USERS OF THE FACILITY. “EQUIVALENT PRIVATE SPACE” MEANS A SPACE THAT IS FUNCTIONALLY EQUIVALENT TO THE SPACE MADE AVAILABLE TO USERS OF A PRIVATE FACILITY. </a:t>
            </a:r>
          </a:p>
        </p:txBody>
      </p:sp>
    </p:spTree>
    <p:extLst>
      <p:ext uri="{BB962C8B-B14F-4D97-AF65-F5344CB8AC3E}">
        <p14:creationId xmlns:p14="http://schemas.microsoft.com/office/powerpoint/2010/main" val="13806230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9A722-832C-4855-BDF8-BB0B249D5177}"/>
              </a:ext>
            </a:extLst>
          </p:cNvPr>
          <p:cNvSpPr>
            <a:spLocks noGrp="1"/>
          </p:cNvSpPr>
          <p:nvPr>
            <p:ph type="title"/>
          </p:nvPr>
        </p:nvSpPr>
        <p:spPr/>
        <p:txBody>
          <a:bodyPr/>
          <a:lstStyle/>
          <a:p>
            <a:r>
              <a:rPr lang="en-US" b="1" dirty="0"/>
              <a:t>Why Aligning with Right Wingers is a Bad Idea</a:t>
            </a:r>
          </a:p>
        </p:txBody>
      </p:sp>
      <p:sp>
        <p:nvSpPr>
          <p:cNvPr id="3" name="Content Placeholder 2">
            <a:extLst>
              <a:ext uri="{FF2B5EF4-FFF2-40B4-BE49-F238E27FC236}">
                <a16:creationId xmlns:a16="http://schemas.microsoft.com/office/drawing/2014/main" id="{2F12DFC2-7146-4ECD-BC41-392D543235E5}"/>
              </a:ext>
            </a:extLst>
          </p:cNvPr>
          <p:cNvSpPr>
            <a:spLocks noGrp="1"/>
          </p:cNvSpPr>
          <p:nvPr>
            <p:ph sz="quarter" idx="13"/>
          </p:nvPr>
        </p:nvSpPr>
        <p:spPr/>
        <p:txBody>
          <a:bodyPr/>
          <a:lstStyle/>
          <a:p>
            <a:pPr marL="0" indent="0">
              <a:buNone/>
            </a:pPr>
            <a:r>
              <a:rPr lang="en-US" dirty="0"/>
              <a:t>Aligning with right wing people who oppose both sexual orientation and gender identity protections is a mistake for radical feminists because.</a:t>
            </a:r>
          </a:p>
          <a:p>
            <a:r>
              <a:rPr lang="en-US" dirty="0"/>
              <a:t>Our interests are not aligned.</a:t>
            </a:r>
          </a:p>
          <a:p>
            <a:r>
              <a:rPr lang="en-US" dirty="0"/>
              <a:t>You weaken the message of a liberation feminism by aligning with those who seek to curtail our liberation.</a:t>
            </a:r>
          </a:p>
          <a:p>
            <a:r>
              <a:rPr lang="en-US" dirty="0"/>
              <a:t>No one wants to listen to you because you are yelling about pedophiles and other inflammatory tropes. </a:t>
            </a:r>
          </a:p>
          <a:p>
            <a:endParaRPr lang="en-US" dirty="0"/>
          </a:p>
        </p:txBody>
      </p:sp>
    </p:spTree>
    <p:extLst>
      <p:ext uri="{BB962C8B-B14F-4D97-AF65-F5344CB8AC3E}">
        <p14:creationId xmlns:p14="http://schemas.microsoft.com/office/powerpoint/2010/main" val="23961362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factcheckme.files.wordpress.com/2011/08/xtian2-e1314572991867.png">
            <a:hlinkClick r:id="rId2"/>
            <a:extLst>
              <a:ext uri="{FF2B5EF4-FFF2-40B4-BE49-F238E27FC236}">
                <a16:creationId xmlns:a16="http://schemas.microsoft.com/office/drawing/2014/main" id="{3F6432FB-74E5-4A7C-BEEE-06920F0896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3" y="747713"/>
            <a:ext cx="12068175" cy="536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99658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E5A7C-0004-4023-8F1F-B79AF2601FFA}"/>
              </a:ext>
            </a:extLst>
          </p:cNvPr>
          <p:cNvSpPr>
            <a:spLocks noGrp="1"/>
          </p:cNvSpPr>
          <p:nvPr>
            <p:ph type="title"/>
          </p:nvPr>
        </p:nvSpPr>
        <p:spPr/>
        <p:txBody>
          <a:bodyPr/>
          <a:lstStyle/>
          <a:p>
            <a:r>
              <a:rPr lang="en-US" b="1" dirty="0"/>
              <a:t>Questions?</a:t>
            </a:r>
          </a:p>
        </p:txBody>
      </p:sp>
      <p:sp>
        <p:nvSpPr>
          <p:cNvPr id="3" name="Content Placeholder 2">
            <a:extLst>
              <a:ext uri="{FF2B5EF4-FFF2-40B4-BE49-F238E27FC236}">
                <a16:creationId xmlns:a16="http://schemas.microsoft.com/office/drawing/2014/main" id="{6BEE3667-2641-4119-8175-577BE11CA91C}"/>
              </a:ext>
            </a:extLst>
          </p:cNvPr>
          <p:cNvSpPr>
            <a:spLocks noGrp="1"/>
          </p:cNvSpPr>
          <p:nvPr>
            <p:ph sz="quarter" idx="13"/>
          </p:nvPr>
        </p:nvSpPr>
        <p:spPr/>
        <p:txBody>
          <a:bodyPr/>
          <a:lstStyle/>
          <a:p>
            <a:pPr marL="0" indent="0" algn="ctr">
              <a:buNone/>
            </a:pPr>
            <a:r>
              <a:rPr lang="en-US" b="1" dirty="0"/>
              <a:t>Follow us </a:t>
            </a:r>
          </a:p>
          <a:p>
            <a:pPr marL="0" indent="0">
              <a:buNone/>
            </a:pPr>
            <a:r>
              <a:rPr lang="en-US" dirty="0"/>
              <a:t>Facebook </a:t>
            </a:r>
            <a:r>
              <a:rPr lang="en-US" dirty="0">
                <a:hlinkClick r:id="rId2"/>
              </a:rPr>
              <a:t>https://www.facebook.com/RadicalFeminismByTheSea/</a:t>
            </a:r>
            <a:r>
              <a:rPr lang="en-US" dirty="0"/>
              <a:t> </a:t>
            </a:r>
          </a:p>
          <a:p>
            <a:pPr marL="0" indent="0">
              <a:buNone/>
            </a:pPr>
            <a:r>
              <a:rPr lang="en-US" dirty="0"/>
              <a:t>Twitter  </a:t>
            </a:r>
            <a:r>
              <a:rPr lang="en-US" dirty="0">
                <a:hlinkClick r:id="rId3"/>
              </a:rPr>
              <a:t>https://twitter.com/sea_feminism</a:t>
            </a:r>
            <a:endParaRPr lang="en-US" dirty="0"/>
          </a:p>
          <a:p>
            <a:pPr marL="0" indent="0">
              <a:buNone/>
            </a:pPr>
            <a:r>
              <a:rPr lang="en-US" dirty="0"/>
              <a:t>Instagram </a:t>
            </a:r>
            <a:r>
              <a:rPr lang="en-US" dirty="0">
                <a:hlinkClick r:id="rId4"/>
              </a:rPr>
              <a:t>https://www.instagram.com/sea_feminism/</a:t>
            </a:r>
            <a:endParaRPr lang="en-US" dirty="0"/>
          </a:p>
        </p:txBody>
      </p:sp>
    </p:spTree>
    <p:extLst>
      <p:ext uri="{BB962C8B-B14F-4D97-AF65-F5344CB8AC3E}">
        <p14:creationId xmlns:p14="http://schemas.microsoft.com/office/powerpoint/2010/main" val="2618604618"/>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docProps/app.xml><?xml version="1.0" encoding="utf-8"?>
<Properties xmlns="http://schemas.openxmlformats.org/officeDocument/2006/extended-properties" xmlns:vt="http://schemas.openxmlformats.org/officeDocument/2006/docPropsVTypes">
  <TotalTime>3</TotalTime>
  <Words>2291</Words>
  <Application>Microsoft Office PowerPoint</Application>
  <PresentationFormat>Widescreen</PresentationFormat>
  <Paragraphs>134</Paragraphs>
  <Slides>27</Slides>
  <Notes>0</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Tw Cen MT</vt:lpstr>
      <vt:lpstr>Droplet</vt:lpstr>
      <vt:lpstr>Gender Identity and the law</vt:lpstr>
      <vt:lpstr>Why This Presentation?</vt:lpstr>
      <vt:lpstr>Guiding principles</vt:lpstr>
      <vt:lpstr>Title VII – A Primer</vt:lpstr>
      <vt:lpstr>Title vii</vt:lpstr>
      <vt:lpstr>Title vii &amp; Price waterhouse</vt:lpstr>
      <vt:lpstr>Ann Hopkins is a hero</vt:lpstr>
      <vt:lpstr>Title vii &amp; sexual orientation</vt:lpstr>
      <vt:lpstr>Title VII &amp; Gender identity </vt:lpstr>
      <vt:lpstr>The Equality Act</vt:lpstr>
      <vt:lpstr>The Equality Act</vt:lpstr>
      <vt:lpstr>The Equality Act: Where the Rubber Meets the Road</vt:lpstr>
      <vt:lpstr>Public Accommodations</vt:lpstr>
      <vt:lpstr>Prohibition against discrimination or segregation required by any law, statute, ordinance, regulation, rule or order of a State or State agency</vt:lpstr>
      <vt:lpstr>Desegregation of public Facilities</vt:lpstr>
      <vt:lpstr>Desegregation of Public Education</vt:lpstr>
      <vt:lpstr>Federal Funding</vt:lpstr>
      <vt:lpstr>Programs receiving Federal Financial Assistance Where Sex v. Gender Identity Matters</vt:lpstr>
      <vt:lpstr>Employment</vt:lpstr>
      <vt:lpstr>You can say “No thanks” to this Person</vt:lpstr>
      <vt:lpstr>This is the big problem</vt:lpstr>
      <vt:lpstr>Why Do We need gender Identity if Sex Stereotypes is Included</vt:lpstr>
      <vt:lpstr>Variations on “Gender Identity”</vt:lpstr>
      <vt:lpstr>Protect Sex-Specific Space</vt:lpstr>
      <vt:lpstr>Why Aligning with Right Wingers is a Bad Idea</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Gender Identity and the law</dc:title>
  <dc:creator>BRENNAN, CATHERINE</dc:creator>
  <cp:lastModifiedBy>BRENNAN, CATHERINE</cp:lastModifiedBy>
  <cp:revision>2</cp:revision>
  <dcterms:created xsi:type="dcterms:W3CDTF">2019-04-09T17:34:22Z</dcterms:created>
  <dcterms:modified xsi:type="dcterms:W3CDTF">2019-04-09T17:52:57Z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